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91" r:id="rId2"/>
    <p:sldId id="260" r:id="rId3"/>
    <p:sldId id="261" r:id="rId4"/>
    <p:sldId id="294" r:id="rId5"/>
    <p:sldId id="293" r:id="rId6"/>
    <p:sldId id="268" r:id="rId7"/>
    <p:sldId id="289" r:id="rId8"/>
    <p:sldId id="269" r:id="rId9"/>
    <p:sldId id="290" r:id="rId10"/>
    <p:sldId id="270" r:id="rId11"/>
    <p:sldId id="278" r:id="rId12"/>
    <p:sldId id="279" r:id="rId13"/>
    <p:sldId id="280" r:id="rId14"/>
    <p:sldId id="281" r:id="rId15"/>
    <p:sldId id="262" r:id="rId16"/>
    <p:sldId id="287" r:id="rId17"/>
    <p:sldId id="264" r:id="rId18"/>
    <p:sldId id="276" r:id="rId19"/>
    <p:sldId id="295" r:id="rId20"/>
    <p:sldId id="271" r:id="rId21"/>
    <p:sldId id="259"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59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1E8AC-490F-4BCA-B8FA-50AA7C795205}" type="datetimeFigureOut">
              <a:rPr lang="nl-NL" smtClean="0"/>
              <a:pPr/>
              <a:t>27-10-2018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D3282F-4427-4338-9741-CCAA34BB9773}" type="slidenum">
              <a:rPr lang="nl-NL" smtClean="0"/>
              <a:pPr/>
              <a:t>‹nr.›</a:t>
            </a:fld>
            <a:endParaRPr lang="nl-NL"/>
          </a:p>
        </p:txBody>
      </p:sp>
    </p:spTree>
    <p:extLst>
      <p:ext uri="{BB962C8B-B14F-4D97-AF65-F5344CB8AC3E}">
        <p14:creationId xmlns:p14="http://schemas.microsoft.com/office/powerpoint/2010/main" val="125285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D3282F-4427-4338-9741-CCAA34BB9773}" type="slidenum">
              <a:rPr lang="nl-NL" smtClean="0"/>
              <a:pPr/>
              <a:t>1</a:t>
            </a:fld>
            <a:endParaRPr lang="nl-NL"/>
          </a:p>
        </p:txBody>
      </p:sp>
    </p:spTree>
    <p:extLst>
      <p:ext uri="{BB962C8B-B14F-4D97-AF65-F5344CB8AC3E}">
        <p14:creationId xmlns:p14="http://schemas.microsoft.com/office/powerpoint/2010/main" val="3666608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18</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20</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21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6</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8</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10</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15</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D3282F-4427-4338-9741-CCAA34BB9773}" type="slidenum">
              <a:rPr lang="nl-NL" smtClean="0"/>
              <a:pPr/>
              <a:t>16</a:t>
            </a:fld>
            <a:endParaRPr lang="nl-NL"/>
          </a:p>
        </p:txBody>
      </p:sp>
    </p:spTree>
    <p:extLst>
      <p:ext uri="{BB962C8B-B14F-4D97-AF65-F5344CB8AC3E}">
        <p14:creationId xmlns:p14="http://schemas.microsoft.com/office/powerpoint/2010/main" val="114613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AD3282F-4427-4338-9741-CCAA34BB9773}" type="slidenum">
              <a:rPr lang="nl-NL" smtClean="0"/>
              <a:pPr/>
              <a:t>17</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DA94C-4488-4938-A51C-D6A171F79F20}"/>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BEF957C4-064D-4306-8CBB-C505EE57DBF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E496520-20FE-4ABF-8572-E9A19DEDF187}"/>
              </a:ext>
            </a:extLst>
          </p:cNvPr>
          <p:cNvSpPr>
            <a:spLocks noGrp="1"/>
          </p:cNvSpPr>
          <p:nvPr>
            <p:ph type="dt" sz="half" idx="10"/>
          </p:nvPr>
        </p:nvSpPr>
        <p:spPr/>
        <p:txBody>
          <a:bodyPr/>
          <a:lstStyle/>
          <a:p>
            <a:fld id="{095E14BA-1B1B-472A-AFE6-B85A4ADC03BA}" type="datetimeFigureOut">
              <a:rPr lang="nl-NL" smtClean="0"/>
              <a:pPr/>
              <a:t>27-10-2018</a:t>
            </a:fld>
            <a:endParaRPr lang="nl-NL"/>
          </a:p>
        </p:txBody>
      </p:sp>
      <p:sp>
        <p:nvSpPr>
          <p:cNvPr id="5" name="Tijdelijke aanduiding voor voettekst 4">
            <a:extLst>
              <a:ext uri="{FF2B5EF4-FFF2-40B4-BE49-F238E27FC236}">
                <a16:creationId xmlns:a16="http://schemas.microsoft.com/office/drawing/2014/main" id="{125D342F-F807-4064-BF94-FCE9A88C11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C2A4B4-16FD-42EE-9514-5EB2FD40F2F4}"/>
              </a:ext>
            </a:extLst>
          </p:cNvPr>
          <p:cNvSpPr>
            <a:spLocks noGrp="1"/>
          </p:cNvSpPr>
          <p:nvPr>
            <p:ph type="sldNum" sz="quarter" idx="12"/>
          </p:nvPr>
        </p:nvSpPr>
        <p:spPr/>
        <p:txBody>
          <a:bodyPr/>
          <a:lstStyle/>
          <a:p>
            <a:fld id="{0B4D97CD-5885-4FB8-A188-B13E5425368E}" type="slidenum">
              <a:rPr lang="nl-NL" smtClean="0"/>
              <a:pPr/>
              <a:t>‹nr.›</a:t>
            </a:fld>
            <a:endParaRPr lang="nl-NL"/>
          </a:p>
        </p:txBody>
      </p:sp>
    </p:spTree>
    <p:extLst>
      <p:ext uri="{BB962C8B-B14F-4D97-AF65-F5344CB8AC3E}">
        <p14:creationId xmlns:p14="http://schemas.microsoft.com/office/powerpoint/2010/main" val="253365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BBBD1-B1EC-4621-9EDB-F1877993B30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555BA6E-3EB6-46EB-94D9-7FB76A510FD3}"/>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D883D0-B3C9-442C-91AF-DB84CCA48B3A}"/>
              </a:ext>
            </a:extLst>
          </p:cNvPr>
          <p:cNvSpPr>
            <a:spLocks noGrp="1"/>
          </p:cNvSpPr>
          <p:nvPr>
            <p:ph type="dt" sz="half" idx="10"/>
          </p:nvPr>
        </p:nvSpPr>
        <p:spPr/>
        <p:txBody>
          <a:bodyPr/>
          <a:lstStyle/>
          <a:p>
            <a:fld id="{095E14BA-1B1B-472A-AFE6-B85A4ADC03BA}" type="datetimeFigureOut">
              <a:rPr lang="nl-NL" smtClean="0"/>
              <a:pPr/>
              <a:t>27-10-2018</a:t>
            </a:fld>
            <a:endParaRPr lang="nl-NL"/>
          </a:p>
        </p:txBody>
      </p:sp>
      <p:sp>
        <p:nvSpPr>
          <p:cNvPr id="5" name="Tijdelijke aanduiding voor voettekst 4">
            <a:extLst>
              <a:ext uri="{FF2B5EF4-FFF2-40B4-BE49-F238E27FC236}">
                <a16:creationId xmlns:a16="http://schemas.microsoft.com/office/drawing/2014/main" id="{781C0712-1581-481F-ACB9-3400257BB7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63B9CF-A071-4C44-8EDC-F529EF42D4A6}"/>
              </a:ext>
            </a:extLst>
          </p:cNvPr>
          <p:cNvSpPr>
            <a:spLocks noGrp="1"/>
          </p:cNvSpPr>
          <p:nvPr>
            <p:ph type="sldNum" sz="quarter" idx="12"/>
          </p:nvPr>
        </p:nvSpPr>
        <p:spPr/>
        <p:txBody>
          <a:bodyPr/>
          <a:lstStyle/>
          <a:p>
            <a:fld id="{0B4D97CD-5885-4FB8-A188-B13E5425368E}" type="slidenum">
              <a:rPr lang="nl-NL" smtClean="0"/>
              <a:pPr/>
              <a:t>‹nr.›</a:t>
            </a:fld>
            <a:endParaRPr lang="nl-NL"/>
          </a:p>
        </p:txBody>
      </p:sp>
    </p:spTree>
    <p:extLst>
      <p:ext uri="{BB962C8B-B14F-4D97-AF65-F5344CB8AC3E}">
        <p14:creationId xmlns:p14="http://schemas.microsoft.com/office/powerpoint/2010/main" val="138495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95B8583-F061-4A8B-9C39-112EC54499BF}"/>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03E1259-BC11-4DF2-83E2-F871AFD40C30}"/>
              </a:ext>
            </a:extLst>
          </p:cNvPr>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5CCFA1-D080-41A0-8A76-23F347C19763}"/>
              </a:ext>
            </a:extLst>
          </p:cNvPr>
          <p:cNvSpPr>
            <a:spLocks noGrp="1"/>
          </p:cNvSpPr>
          <p:nvPr>
            <p:ph type="dt" sz="half" idx="10"/>
          </p:nvPr>
        </p:nvSpPr>
        <p:spPr/>
        <p:txBody>
          <a:bodyPr/>
          <a:lstStyle/>
          <a:p>
            <a:fld id="{095E14BA-1B1B-472A-AFE6-B85A4ADC03BA}" type="datetimeFigureOut">
              <a:rPr lang="nl-NL" smtClean="0"/>
              <a:pPr/>
              <a:t>27-10-2018</a:t>
            </a:fld>
            <a:endParaRPr lang="nl-NL"/>
          </a:p>
        </p:txBody>
      </p:sp>
      <p:sp>
        <p:nvSpPr>
          <p:cNvPr id="5" name="Tijdelijke aanduiding voor voettekst 4">
            <a:extLst>
              <a:ext uri="{FF2B5EF4-FFF2-40B4-BE49-F238E27FC236}">
                <a16:creationId xmlns:a16="http://schemas.microsoft.com/office/drawing/2014/main" id="{DF0B6910-64B8-4780-B030-7B8AFFE244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1E1EA0-958B-41C6-B011-99AEB1052264}"/>
              </a:ext>
            </a:extLst>
          </p:cNvPr>
          <p:cNvSpPr>
            <a:spLocks noGrp="1"/>
          </p:cNvSpPr>
          <p:nvPr>
            <p:ph type="sldNum" sz="quarter" idx="12"/>
          </p:nvPr>
        </p:nvSpPr>
        <p:spPr/>
        <p:txBody>
          <a:bodyPr/>
          <a:lstStyle/>
          <a:p>
            <a:fld id="{0B4D97CD-5885-4FB8-A188-B13E5425368E}" type="slidenum">
              <a:rPr lang="nl-NL" smtClean="0"/>
              <a:pPr/>
              <a:t>‹nr.›</a:t>
            </a:fld>
            <a:endParaRPr lang="nl-NL"/>
          </a:p>
        </p:txBody>
      </p:sp>
    </p:spTree>
    <p:extLst>
      <p:ext uri="{BB962C8B-B14F-4D97-AF65-F5344CB8AC3E}">
        <p14:creationId xmlns:p14="http://schemas.microsoft.com/office/powerpoint/2010/main" val="16556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8F1B1-DABB-4D3A-9257-FED99517474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62B91C-7E1D-4D86-8982-5B81114BE064}"/>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B7502F-1F2C-4D80-B363-CE55EA5CEB6F}"/>
              </a:ext>
            </a:extLst>
          </p:cNvPr>
          <p:cNvSpPr>
            <a:spLocks noGrp="1"/>
          </p:cNvSpPr>
          <p:nvPr>
            <p:ph type="dt" sz="half" idx="10"/>
          </p:nvPr>
        </p:nvSpPr>
        <p:spPr/>
        <p:txBody>
          <a:bodyPr/>
          <a:lstStyle/>
          <a:p>
            <a:fld id="{095E14BA-1B1B-472A-AFE6-B85A4ADC03BA}" type="datetimeFigureOut">
              <a:rPr lang="nl-NL" smtClean="0"/>
              <a:pPr/>
              <a:t>27-10-2018</a:t>
            </a:fld>
            <a:endParaRPr lang="nl-NL"/>
          </a:p>
        </p:txBody>
      </p:sp>
      <p:sp>
        <p:nvSpPr>
          <p:cNvPr id="5" name="Tijdelijke aanduiding voor voettekst 4">
            <a:extLst>
              <a:ext uri="{FF2B5EF4-FFF2-40B4-BE49-F238E27FC236}">
                <a16:creationId xmlns:a16="http://schemas.microsoft.com/office/drawing/2014/main" id="{278BAC68-BC42-40FE-97FA-07FD231C8B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FD163D-DEAA-46D3-BB9C-05E46F96B19A}"/>
              </a:ext>
            </a:extLst>
          </p:cNvPr>
          <p:cNvSpPr>
            <a:spLocks noGrp="1"/>
          </p:cNvSpPr>
          <p:nvPr>
            <p:ph type="sldNum" sz="quarter" idx="12"/>
          </p:nvPr>
        </p:nvSpPr>
        <p:spPr/>
        <p:txBody>
          <a:bodyPr/>
          <a:lstStyle/>
          <a:p>
            <a:fld id="{0B4D97CD-5885-4FB8-A188-B13E5425368E}" type="slidenum">
              <a:rPr lang="nl-NL" smtClean="0"/>
              <a:pPr/>
              <a:t>‹nr.›</a:t>
            </a:fld>
            <a:endParaRPr lang="nl-NL"/>
          </a:p>
        </p:txBody>
      </p:sp>
    </p:spTree>
    <p:extLst>
      <p:ext uri="{BB962C8B-B14F-4D97-AF65-F5344CB8AC3E}">
        <p14:creationId xmlns:p14="http://schemas.microsoft.com/office/powerpoint/2010/main" val="302839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C2E29-327E-4D89-9AAE-F41F3140577F}"/>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C7E8E0A8-CEE2-43D4-87D5-DB9A3935550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4A29916-962A-4F8F-BC70-A8802E8907A3}"/>
              </a:ext>
            </a:extLst>
          </p:cNvPr>
          <p:cNvSpPr>
            <a:spLocks noGrp="1"/>
          </p:cNvSpPr>
          <p:nvPr>
            <p:ph type="dt" sz="half" idx="10"/>
          </p:nvPr>
        </p:nvSpPr>
        <p:spPr/>
        <p:txBody>
          <a:bodyPr/>
          <a:lstStyle/>
          <a:p>
            <a:fld id="{095E14BA-1B1B-472A-AFE6-B85A4ADC03BA}" type="datetimeFigureOut">
              <a:rPr lang="nl-NL" smtClean="0"/>
              <a:pPr/>
              <a:t>27-10-2018</a:t>
            </a:fld>
            <a:endParaRPr lang="nl-NL"/>
          </a:p>
        </p:txBody>
      </p:sp>
      <p:sp>
        <p:nvSpPr>
          <p:cNvPr id="5" name="Tijdelijke aanduiding voor voettekst 4">
            <a:extLst>
              <a:ext uri="{FF2B5EF4-FFF2-40B4-BE49-F238E27FC236}">
                <a16:creationId xmlns:a16="http://schemas.microsoft.com/office/drawing/2014/main" id="{27495440-3BF2-4CC9-B1BE-7F78A69DC9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A15640-2B4F-46E9-949A-EBA4B481D028}"/>
              </a:ext>
            </a:extLst>
          </p:cNvPr>
          <p:cNvSpPr>
            <a:spLocks noGrp="1"/>
          </p:cNvSpPr>
          <p:nvPr>
            <p:ph type="sldNum" sz="quarter" idx="12"/>
          </p:nvPr>
        </p:nvSpPr>
        <p:spPr/>
        <p:txBody>
          <a:bodyPr/>
          <a:lstStyle/>
          <a:p>
            <a:fld id="{0B4D97CD-5885-4FB8-A188-B13E5425368E}" type="slidenum">
              <a:rPr lang="nl-NL" smtClean="0"/>
              <a:pPr/>
              <a:t>‹nr.›</a:t>
            </a:fld>
            <a:endParaRPr lang="nl-NL"/>
          </a:p>
        </p:txBody>
      </p:sp>
    </p:spTree>
    <p:extLst>
      <p:ext uri="{BB962C8B-B14F-4D97-AF65-F5344CB8AC3E}">
        <p14:creationId xmlns:p14="http://schemas.microsoft.com/office/powerpoint/2010/main" val="58990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DE2F7-2A74-44B5-90A2-183FFE6120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0BDCFA-7A0B-4693-BB47-587BA13E4658}"/>
              </a:ext>
            </a:extLst>
          </p:cNvPr>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AB29668-6A0C-4FE5-9279-3A981B9D8E1B}"/>
              </a:ext>
            </a:extLst>
          </p:cNvPr>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9AF2EBE-B1CF-4AA4-BCC1-6B3113244D84}"/>
              </a:ext>
            </a:extLst>
          </p:cNvPr>
          <p:cNvSpPr>
            <a:spLocks noGrp="1"/>
          </p:cNvSpPr>
          <p:nvPr>
            <p:ph type="dt" sz="half" idx="10"/>
          </p:nvPr>
        </p:nvSpPr>
        <p:spPr/>
        <p:txBody>
          <a:bodyPr/>
          <a:lstStyle/>
          <a:p>
            <a:fld id="{095E14BA-1B1B-472A-AFE6-B85A4ADC03BA}" type="datetimeFigureOut">
              <a:rPr lang="nl-NL" smtClean="0"/>
              <a:pPr/>
              <a:t>27-10-2018</a:t>
            </a:fld>
            <a:endParaRPr lang="nl-NL"/>
          </a:p>
        </p:txBody>
      </p:sp>
      <p:sp>
        <p:nvSpPr>
          <p:cNvPr id="6" name="Tijdelijke aanduiding voor voettekst 5">
            <a:extLst>
              <a:ext uri="{FF2B5EF4-FFF2-40B4-BE49-F238E27FC236}">
                <a16:creationId xmlns:a16="http://schemas.microsoft.com/office/drawing/2014/main" id="{179F89F2-3E8B-43C8-A527-016651F176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7C9559-2CF2-403D-A68B-0B7F660ED614}"/>
              </a:ext>
            </a:extLst>
          </p:cNvPr>
          <p:cNvSpPr>
            <a:spLocks noGrp="1"/>
          </p:cNvSpPr>
          <p:nvPr>
            <p:ph type="sldNum" sz="quarter" idx="12"/>
          </p:nvPr>
        </p:nvSpPr>
        <p:spPr/>
        <p:txBody>
          <a:bodyPr/>
          <a:lstStyle/>
          <a:p>
            <a:fld id="{0B4D97CD-5885-4FB8-A188-B13E5425368E}" type="slidenum">
              <a:rPr lang="nl-NL" smtClean="0"/>
              <a:pPr/>
              <a:t>‹nr.›</a:t>
            </a:fld>
            <a:endParaRPr lang="nl-NL"/>
          </a:p>
        </p:txBody>
      </p:sp>
    </p:spTree>
    <p:extLst>
      <p:ext uri="{BB962C8B-B14F-4D97-AF65-F5344CB8AC3E}">
        <p14:creationId xmlns:p14="http://schemas.microsoft.com/office/powerpoint/2010/main" val="36042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12968-E548-4479-8B27-0E89837351D4}"/>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C840E17-39F1-4C3A-823F-E3399E8569B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D06E2AF4-B835-4F27-B454-3A959CEBF4F5}"/>
              </a:ext>
            </a:extLst>
          </p:cNvPr>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1415FC8-DE99-45E5-A570-5BF39D3D24E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06320BD6-ADCC-4F05-8462-D6FC3F1EDA7D}"/>
              </a:ext>
            </a:extLst>
          </p:cNvPr>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12DF4C8-8717-4D07-93AE-62388425B325}"/>
              </a:ext>
            </a:extLst>
          </p:cNvPr>
          <p:cNvSpPr>
            <a:spLocks noGrp="1"/>
          </p:cNvSpPr>
          <p:nvPr>
            <p:ph type="dt" sz="half" idx="10"/>
          </p:nvPr>
        </p:nvSpPr>
        <p:spPr/>
        <p:txBody>
          <a:bodyPr/>
          <a:lstStyle/>
          <a:p>
            <a:fld id="{095E14BA-1B1B-472A-AFE6-B85A4ADC03BA}" type="datetimeFigureOut">
              <a:rPr lang="nl-NL" smtClean="0"/>
              <a:pPr/>
              <a:t>27-10-2018</a:t>
            </a:fld>
            <a:endParaRPr lang="nl-NL"/>
          </a:p>
        </p:txBody>
      </p:sp>
      <p:sp>
        <p:nvSpPr>
          <p:cNvPr id="8" name="Tijdelijke aanduiding voor voettekst 7">
            <a:extLst>
              <a:ext uri="{FF2B5EF4-FFF2-40B4-BE49-F238E27FC236}">
                <a16:creationId xmlns:a16="http://schemas.microsoft.com/office/drawing/2014/main" id="{1FF0CB9E-7106-4C09-868F-19F239AB494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5FEAE34-813C-4117-BD29-984BF8203F2D}"/>
              </a:ext>
            </a:extLst>
          </p:cNvPr>
          <p:cNvSpPr>
            <a:spLocks noGrp="1"/>
          </p:cNvSpPr>
          <p:nvPr>
            <p:ph type="sldNum" sz="quarter" idx="12"/>
          </p:nvPr>
        </p:nvSpPr>
        <p:spPr/>
        <p:txBody>
          <a:bodyPr/>
          <a:lstStyle/>
          <a:p>
            <a:fld id="{0B4D97CD-5885-4FB8-A188-B13E5425368E}" type="slidenum">
              <a:rPr lang="nl-NL" smtClean="0"/>
              <a:pPr/>
              <a:t>‹nr.›</a:t>
            </a:fld>
            <a:endParaRPr lang="nl-NL"/>
          </a:p>
        </p:txBody>
      </p:sp>
    </p:spTree>
    <p:extLst>
      <p:ext uri="{BB962C8B-B14F-4D97-AF65-F5344CB8AC3E}">
        <p14:creationId xmlns:p14="http://schemas.microsoft.com/office/powerpoint/2010/main" val="281442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41F0C-6CA7-49DA-A92F-F72B7E75784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EFBF92C-D30D-48E4-A7B2-98ADD2FE34FA}"/>
              </a:ext>
            </a:extLst>
          </p:cNvPr>
          <p:cNvSpPr>
            <a:spLocks noGrp="1"/>
          </p:cNvSpPr>
          <p:nvPr>
            <p:ph type="dt" sz="half" idx="10"/>
          </p:nvPr>
        </p:nvSpPr>
        <p:spPr/>
        <p:txBody>
          <a:bodyPr/>
          <a:lstStyle/>
          <a:p>
            <a:fld id="{095E14BA-1B1B-472A-AFE6-B85A4ADC03BA}" type="datetimeFigureOut">
              <a:rPr lang="nl-NL" smtClean="0"/>
              <a:pPr/>
              <a:t>27-10-2018</a:t>
            </a:fld>
            <a:endParaRPr lang="nl-NL"/>
          </a:p>
        </p:txBody>
      </p:sp>
      <p:sp>
        <p:nvSpPr>
          <p:cNvPr id="4" name="Tijdelijke aanduiding voor voettekst 3">
            <a:extLst>
              <a:ext uri="{FF2B5EF4-FFF2-40B4-BE49-F238E27FC236}">
                <a16:creationId xmlns:a16="http://schemas.microsoft.com/office/drawing/2014/main" id="{9C4F1A11-2A1B-462B-AA07-FE395F07D11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F6AA5B6-FBD3-4E1B-8CC7-DC847DFAB9A7}"/>
              </a:ext>
            </a:extLst>
          </p:cNvPr>
          <p:cNvSpPr>
            <a:spLocks noGrp="1"/>
          </p:cNvSpPr>
          <p:nvPr>
            <p:ph type="sldNum" sz="quarter" idx="12"/>
          </p:nvPr>
        </p:nvSpPr>
        <p:spPr/>
        <p:txBody>
          <a:bodyPr/>
          <a:lstStyle/>
          <a:p>
            <a:fld id="{0B4D97CD-5885-4FB8-A188-B13E5425368E}" type="slidenum">
              <a:rPr lang="nl-NL" smtClean="0"/>
              <a:pPr/>
              <a:t>‹nr.›</a:t>
            </a:fld>
            <a:endParaRPr lang="nl-NL"/>
          </a:p>
        </p:txBody>
      </p:sp>
    </p:spTree>
    <p:extLst>
      <p:ext uri="{BB962C8B-B14F-4D97-AF65-F5344CB8AC3E}">
        <p14:creationId xmlns:p14="http://schemas.microsoft.com/office/powerpoint/2010/main" val="193680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77C556D-9425-4BE3-A658-1875634C94C9}"/>
              </a:ext>
            </a:extLst>
          </p:cNvPr>
          <p:cNvSpPr>
            <a:spLocks noGrp="1"/>
          </p:cNvSpPr>
          <p:nvPr>
            <p:ph type="dt" sz="half" idx="10"/>
          </p:nvPr>
        </p:nvSpPr>
        <p:spPr/>
        <p:txBody>
          <a:bodyPr/>
          <a:lstStyle/>
          <a:p>
            <a:fld id="{095E14BA-1B1B-472A-AFE6-B85A4ADC03BA}" type="datetimeFigureOut">
              <a:rPr lang="nl-NL" smtClean="0"/>
              <a:pPr/>
              <a:t>27-10-2018</a:t>
            </a:fld>
            <a:endParaRPr lang="nl-NL"/>
          </a:p>
        </p:txBody>
      </p:sp>
      <p:sp>
        <p:nvSpPr>
          <p:cNvPr id="3" name="Tijdelijke aanduiding voor voettekst 2">
            <a:extLst>
              <a:ext uri="{FF2B5EF4-FFF2-40B4-BE49-F238E27FC236}">
                <a16:creationId xmlns:a16="http://schemas.microsoft.com/office/drawing/2014/main" id="{2CEAF3A3-0743-477B-BBDE-14E7F278AA2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764EFA2-8EBA-4053-897D-D6B78B0D6236}"/>
              </a:ext>
            </a:extLst>
          </p:cNvPr>
          <p:cNvSpPr>
            <a:spLocks noGrp="1"/>
          </p:cNvSpPr>
          <p:nvPr>
            <p:ph type="sldNum" sz="quarter" idx="12"/>
          </p:nvPr>
        </p:nvSpPr>
        <p:spPr/>
        <p:txBody>
          <a:bodyPr/>
          <a:lstStyle/>
          <a:p>
            <a:fld id="{0B4D97CD-5885-4FB8-A188-B13E5425368E}" type="slidenum">
              <a:rPr lang="nl-NL" smtClean="0"/>
              <a:pPr/>
              <a:t>‹nr.›</a:t>
            </a:fld>
            <a:endParaRPr lang="nl-NL"/>
          </a:p>
        </p:txBody>
      </p:sp>
    </p:spTree>
    <p:extLst>
      <p:ext uri="{BB962C8B-B14F-4D97-AF65-F5344CB8AC3E}">
        <p14:creationId xmlns:p14="http://schemas.microsoft.com/office/powerpoint/2010/main" val="36627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F62AFC-62BB-48F6-9FEE-F2F1D9FCEAE3}"/>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35FB7848-20D9-4C05-8C74-11326BA7F06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A10161C-1FA9-48B1-8DD9-D5EB61C72E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F33EC94-764B-464E-9412-318C5F5A3659}"/>
              </a:ext>
            </a:extLst>
          </p:cNvPr>
          <p:cNvSpPr>
            <a:spLocks noGrp="1"/>
          </p:cNvSpPr>
          <p:nvPr>
            <p:ph type="dt" sz="half" idx="10"/>
          </p:nvPr>
        </p:nvSpPr>
        <p:spPr/>
        <p:txBody>
          <a:bodyPr/>
          <a:lstStyle/>
          <a:p>
            <a:fld id="{095E14BA-1B1B-472A-AFE6-B85A4ADC03BA}" type="datetimeFigureOut">
              <a:rPr lang="nl-NL" smtClean="0"/>
              <a:pPr/>
              <a:t>27-10-2018</a:t>
            </a:fld>
            <a:endParaRPr lang="nl-NL"/>
          </a:p>
        </p:txBody>
      </p:sp>
      <p:sp>
        <p:nvSpPr>
          <p:cNvPr id="6" name="Tijdelijke aanduiding voor voettekst 5">
            <a:extLst>
              <a:ext uri="{FF2B5EF4-FFF2-40B4-BE49-F238E27FC236}">
                <a16:creationId xmlns:a16="http://schemas.microsoft.com/office/drawing/2014/main" id="{71D9215E-A344-4656-BE43-78323FB46F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1EB5F8F-53B9-4077-B858-D273EC7F9EAB}"/>
              </a:ext>
            </a:extLst>
          </p:cNvPr>
          <p:cNvSpPr>
            <a:spLocks noGrp="1"/>
          </p:cNvSpPr>
          <p:nvPr>
            <p:ph type="sldNum" sz="quarter" idx="12"/>
          </p:nvPr>
        </p:nvSpPr>
        <p:spPr/>
        <p:txBody>
          <a:bodyPr/>
          <a:lstStyle/>
          <a:p>
            <a:fld id="{0B4D97CD-5885-4FB8-A188-B13E5425368E}" type="slidenum">
              <a:rPr lang="nl-NL" smtClean="0"/>
              <a:pPr/>
              <a:t>‹nr.›</a:t>
            </a:fld>
            <a:endParaRPr lang="nl-NL"/>
          </a:p>
        </p:txBody>
      </p:sp>
    </p:spTree>
    <p:extLst>
      <p:ext uri="{BB962C8B-B14F-4D97-AF65-F5344CB8AC3E}">
        <p14:creationId xmlns:p14="http://schemas.microsoft.com/office/powerpoint/2010/main" val="139444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1F97C-7238-4324-AEBF-64BD16C77024}"/>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5CA9C1D4-6E70-4160-AD7C-6536C2DE0A3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8B48E048-A398-4522-A5DC-32F05053D2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13FF99E-4849-47DC-9CF3-4C62658437CB}"/>
              </a:ext>
            </a:extLst>
          </p:cNvPr>
          <p:cNvSpPr>
            <a:spLocks noGrp="1"/>
          </p:cNvSpPr>
          <p:nvPr>
            <p:ph type="dt" sz="half" idx="10"/>
          </p:nvPr>
        </p:nvSpPr>
        <p:spPr/>
        <p:txBody>
          <a:bodyPr/>
          <a:lstStyle/>
          <a:p>
            <a:fld id="{095E14BA-1B1B-472A-AFE6-B85A4ADC03BA}" type="datetimeFigureOut">
              <a:rPr lang="nl-NL" smtClean="0"/>
              <a:pPr/>
              <a:t>27-10-2018</a:t>
            </a:fld>
            <a:endParaRPr lang="nl-NL"/>
          </a:p>
        </p:txBody>
      </p:sp>
      <p:sp>
        <p:nvSpPr>
          <p:cNvPr id="6" name="Tijdelijke aanduiding voor voettekst 5">
            <a:extLst>
              <a:ext uri="{FF2B5EF4-FFF2-40B4-BE49-F238E27FC236}">
                <a16:creationId xmlns:a16="http://schemas.microsoft.com/office/drawing/2014/main" id="{3B63EF31-6D1F-4249-970F-4379B0C5BCE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7C7880-9566-4758-B7B1-FB71B259F0DD}"/>
              </a:ext>
            </a:extLst>
          </p:cNvPr>
          <p:cNvSpPr>
            <a:spLocks noGrp="1"/>
          </p:cNvSpPr>
          <p:nvPr>
            <p:ph type="sldNum" sz="quarter" idx="12"/>
          </p:nvPr>
        </p:nvSpPr>
        <p:spPr/>
        <p:txBody>
          <a:bodyPr/>
          <a:lstStyle/>
          <a:p>
            <a:fld id="{0B4D97CD-5885-4FB8-A188-B13E5425368E}" type="slidenum">
              <a:rPr lang="nl-NL" smtClean="0"/>
              <a:pPr/>
              <a:t>‹nr.›</a:t>
            </a:fld>
            <a:endParaRPr lang="nl-NL"/>
          </a:p>
        </p:txBody>
      </p:sp>
    </p:spTree>
    <p:extLst>
      <p:ext uri="{BB962C8B-B14F-4D97-AF65-F5344CB8AC3E}">
        <p14:creationId xmlns:p14="http://schemas.microsoft.com/office/powerpoint/2010/main" val="198352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E884D67-3DFD-428C-A8A5-1DA601744D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F5A52E0-F382-4F87-B129-A71FC17087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E569591-22CD-465D-BC82-2A8125EE3F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5E14BA-1B1B-472A-AFE6-B85A4ADC03BA}" type="datetimeFigureOut">
              <a:rPr lang="nl-NL" smtClean="0"/>
              <a:pPr/>
              <a:t>27-10-2018</a:t>
            </a:fld>
            <a:endParaRPr lang="nl-NL"/>
          </a:p>
        </p:txBody>
      </p:sp>
      <p:sp>
        <p:nvSpPr>
          <p:cNvPr id="5" name="Tijdelijke aanduiding voor voettekst 4">
            <a:extLst>
              <a:ext uri="{FF2B5EF4-FFF2-40B4-BE49-F238E27FC236}">
                <a16:creationId xmlns:a16="http://schemas.microsoft.com/office/drawing/2014/main" id="{0A22EB40-C20A-4B2D-B915-E5B71BA65E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69EB3E1-DFC0-4526-8CBD-E65C002D3B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4D97CD-5885-4FB8-A188-B13E5425368E}" type="slidenum">
              <a:rPr lang="nl-NL" smtClean="0"/>
              <a:pPr/>
              <a:t>‹nr.›</a:t>
            </a:fld>
            <a:endParaRPr lang="nl-NL"/>
          </a:p>
        </p:txBody>
      </p:sp>
    </p:spTree>
    <p:extLst>
      <p:ext uri="{BB962C8B-B14F-4D97-AF65-F5344CB8AC3E}">
        <p14:creationId xmlns:p14="http://schemas.microsoft.com/office/powerpoint/2010/main" val="2593029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VsE7Sq-Nc1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i7Y7UTv70k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J8qvvD_ZhP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86CAC-2D2D-4DBE-863D-AE6BBAFC4B9C}"/>
              </a:ext>
            </a:extLst>
          </p:cNvPr>
          <p:cNvSpPr>
            <a:spLocks noGrp="1"/>
          </p:cNvSpPr>
          <p:nvPr>
            <p:ph type="title"/>
          </p:nvPr>
        </p:nvSpPr>
        <p:spPr/>
        <p:txBody>
          <a:bodyPr>
            <a:normAutofit/>
          </a:bodyPr>
          <a:lstStyle/>
          <a:p>
            <a:r>
              <a:rPr lang="nl-NL" sz="4800" b="1" dirty="0">
                <a:solidFill>
                  <a:srgbClr val="FF0000"/>
                </a:solidFill>
              </a:rPr>
              <a:t>Brandwonden</a:t>
            </a:r>
          </a:p>
        </p:txBody>
      </p:sp>
      <p:pic>
        <p:nvPicPr>
          <p:cNvPr id="4" name="Tijdelijke aanduiding voor inhoud 3">
            <a:extLst>
              <a:ext uri="{FF2B5EF4-FFF2-40B4-BE49-F238E27FC236}">
                <a16:creationId xmlns:a16="http://schemas.microsoft.com/office/drawing/2014/main" id="{B0D4CE2E-62FC-4FFB-9962-1598257B0BAC}"/>
              </a:ext>
            </a:extLst>
          </p:cNvPr>
          <p:cNvPicPr>
            <a:picLocks noGrp="1" noChangeAspect="1"/>
          </p:cNvPicPr>
          <p:nvPr>
            <p:ph idx="1"/>
          </p:nvPr>
        </p:nvPicPr>
        <p:blipFill>
          <a:blip r:embed="rId3"/>
          <a:stretch>
            <a:fillRect/>
          </a:stretch>
        </p:blipFill>
        <p:spPr>
          <a:xfrm>
            <a:off x="827584" y="1719886"/>
            <a:ext cx="7462118" cy="2861241"/>
          </a:xfrm>
          <a:prstGeom prst="rect">
            <a:avLst/>
          </a:prstGeom>
        </p:spPr>
      </p:pic>
      <p:sp>
        <p:nvSpPr>
          <p:cNvPr id="5" name="Rechthoek 4">
            <a:extLst>
              <a:ext uri="{FF2B5EF4-FFF2-40B4-BE49-F238E27FC236}">
                <a16:creationId xmlns:a16="http://schemas.microsoft.com/office/drawing/2014/main" id="{14F97DFE-6DCB-4CC3-A90A-07D79876AD33}"/>
              </a:ext>
            </a:extLst>
          </p:cNvPr>
          <p:cNvSpPr/>
          <p:nvPr/>
        </p:nvSpPr>
        <p:spPr>
          <a:xfrm>
            <a:off x="1043607" y="5099992"/>
            <a:ext cx="5976663" cy="1569660"/>
          </a:xfrm>
          <a:prstGeom prst="rect">
            <a:avLst/>
          </a:prstGeom>
        </p:spPr>
        <p:txBody>
          <a:bodyPr wrap="square">
            <a:spAutoFit/>
          </a:bodyPr>
          <a:lstStyle/>
          <a:p>
            <a:r>
              <a:rPr lang="nl-NL" sz="3200" dirty="0">
                <a:solidFill>
                  <a:srgbClr val="FF0000"/>
                </a:solidFill>
              </a:rPr>
              <a:t>https://brandwondenstichting.nl/</a:t>
            </a:r>
          </a:p>
          <a:p>
            <a:endParaRPr lang="nl-NL" sz="3200" dirty="0">
              <a:solidFill>
                <a:srgbClr val="FF0000"/>
              </a:solidFill>
            </a:endParaRPr>
          </a:p>
          <a:p>
            <a:r>
              <a:rPr lang="nl-NL" sz="3200" dirty="0">
                <a:solidFill>
                  <a:srgbClr val="FF0000"/>
                </a:solidFill>
              </a:rPr>
              <a:t>https://brandwondenzorg.nl</a:t>
            </a:r>
          </a:p>
        </p:txBody>
      </p:sp>
    </p:spTree>
    <p:extLst>
      <p:ext uri="{BB962C8B-B14F-4D97-AF65-F5344CB8AC3E}">
        <p14:creationId xmlns:p14="http://schemas.microsoft.com/office/powerpoint/2010/main" val="43132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Risico’s :</a:t>
            </a:r>
          </a:p>
        </p:txBody>
      </p:sp>
      <p:sp>
        <p:nvSpPr>
          <p:cNvPr id="3" name="Tijdelijke aanduiding voor inhoud 2"/>
          <p:cNvSpPr>
            <a:spLocks noGrp="1"/>
          </p:cNvSpPr>
          <p:nvPr>
            <p:ph idx="1"/>
          </p:nvPr>
        </p:nvSpPr>
        <p:spPr/>
        <p:txBody>
          <a:bodyPr>
            <a:normAutofit/>
          </a:bodyPr>
          <a:lstStyle/>
          <a:p>
            <a:pPr>
              <a:buNone/>
            </a:pPr>
            <a:r>
              <a:rPr lang="nl-NL" sz="2600" dirty="0"/>
              <a:t>Bij verbranding verliest de huid een deel van haar vitale</a:t>
            </a:r>
          </a:p>
          <a:p>
            <a:pPr>
              <a:buNone/>
            </a:pPr>
            <a:r>
              <a:rPr lang="nl-NL" sz="2600" dirty="0"/>
              <a:t>functies:</a:t>
            </a:r>
          </a:p>
          <a:p>
            <a:pPr>
              <a:buNone/>
            </a:pPr>
            <a:endParaRPr lang="nl-NL" sz="2600" dirty="0"/>
          </a:p>
          <a:p>
            <a:r>
              <a:rPr lang="nl-NL" sz="2400" dirty="0"/>
              <a:t>warmteverlies: het lichaam verliest veel warmte omdat de huid de temperatuur niet kan vasthouden</a:t>
            </a:r>
          </a:p>
          <a:p>
            <a:r>
              <a:rPr lang="nl-NL" sz="2400" dirty="0"/>
              <a:t>vochtverlies: de huid kan het vocht niet tegenhouden</a:t>
            </a:r>
          </a:p>
          <a:p>
            <a:r>
              <a:rPr lang="nl-NL" sz="2400" dirty="0"/>
              <a:t>infectiegevaar: waar de huid defect is, kan door inwerking van bacteriën een infectie ontstaan.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464A7-1A78-4D61-A974-39C1ADC088DA}"/>
              </a:ext>
            </a:extLst>
          </p:cNvPr>
          <p:cNvSpPr>
            <a:spLocks noGrp="1"/>
          </p:cNvSpPr>
          <p:nvPr>
            <p:ph type="title"/>
          </p:nvPr>
        </p:nvSpPr>
        <p:spPr/>
        <p:txBody>
          <a:bodyPr/>
          <a:lstStyle/>
          <a:p>
            <a:r>
              <a:rPr lang="nl-NL" b="1" dirty="0">
                <a:solidFill>
                  <a:srgbClr val="FF0000"/>
                </a:solidFill>
              </a:rPr>
              <a:t>Eerstegraads verbranding</a:t>
            </a:r>
          </a:p>
        </p:txBody>
      </p:sp>
      <p:sp>
        <p:nvSpPr>
          <p:cNvPr id="3" name="Tijdelijke aanduiding voor inhoud 2">
            <a:extLst>
              <a:ext uri="{FF2B5EF4-FFF2-40B4-BE49-F238E27FC236}">
                <a16:creationId xmlns:a16="http://schemas.microsoft.com/office/drawing/2014/main" id="{28BD8594-65CC-43F1-9B2C-924886AD317E}"/>
              </a:ext>
            </a:extLst>
          </p:cNvPr>
          <p:cNvSpPr>
            <a:spLocks noGrp="1"/>
          </p:cNvSpPr>
          <p:nvPr>
            <p:ph idx="1"/>
          </p:nvPr>
        </p:nvSpPr>
        <p:spPr>
          <a:xfrm>
            <a:off x="628650" y="1825625"/>
            <a:ext cx="7886700" cy="4351338"/>
          </a:xfrm>
        </p:spPr>
        <p:txBody>
          <a:bodyPr/>
          <a:lstStyle/>
          <a:p>
            <a:pPr marL="0" indent="0">
              <a:buNone/>
            </a:pPr>
            <a:r>
              <a:rPr lang="nl-NL" dirty="0"/>
              <a:t>Een eerstegraads verbranding ontstaat wanneer je bijvoorbeeld te lang onbeschermd in de zon hebt gezeten. De huid is niet stuk en daarom noemen we het geen brandwond, maar een verbranding. Een eerstegraads verbranding kan erg pijn doen.</a:t>
            </a:r>
          </a:p>
          <a:p>
            <a:endParaRPr lang="nl-NL" dirty="0"/>
          </a:p>
          <a:p>
            <a:pPr marL="0" indent="0">
              <a:buNone/>
            </a:pPr>
            <a:r>
              <a:rPr lang="nl-NL" b="1" dirty="0"/>
              <a:t>Kenmerken eerstegraads verbranding:</a:t>
            </a:r>
          </a:p>
          <a:p>
            <a:pPr marL="0" indent="0">
              <a:buNone/>
            </a:pPr>
            <a:r>
              <a:rPr lang="nl-NL" dirty="0"/>
              <a:t>•Geen wond, dus de huid is niet stuk</a:t>
            </a:r>
          </a:p>
          <a:p>
            <a:pPr marL="0" indent="0">
              <a:buNone/>
            </a:pPr>
            <a:r>
              <a:rPr lang="nl-NL" dirty="0"/>
              <a:t>•Soms wat opgezwollen</a:t>
            </a:r>
          </a:p>
          <a:p>
            <a:pPr marL="0" indent="0">
              <a:buNone/>
            </a:pPr>
            <a:r>
              <a:rPr lang="nl-NL" dirty="0"/>
              <a:t>•Rood en/of roze</a:t>
            </a:r>
          </a:p>
          <a:p>
            <a:pPr marL="0" indent="0">
              <a:buNone/>
            </a:pPr>
            <a:r>
              <a:rPr lang="nl-NL" dirty="0"/>
              <a:t>•Droog</a:t>
            </a:r>
          </a:p>
          <a:p>
            <a:pPr marL="0" indent="0">
              <a:buNone/>
            </a:pPr>
            <a:r>
              <a:rPr lang="nl-NL" dirty="0"/>
              <a:t>•Prikkelend tot pijnlijk</a:t>
            </a:r>
          </a:p>
          <a:p>
            <a:pPr marL="0" indent="0">
              <a:buNone/>
            </a:pPr>
            <a:endParaRPr lang="nl-NL" dirty="0"/>
          </a:p>
        </p:txBody>
      </p:sp>
      <p:pic>
        <p:nvPicPr>
          <p:cNvPr id="7" name="Afbeelding 6">
            <a:extLst>
              <a:ext uri="{FF2B5EF4-FFF2-40B4-BE49-F238E27FC236}">
                <a16:creationId xmlns:a16="http://schemas.microsoft.com/office/drawing/2014/main" id="{4AD578F6-174A-4E2D-94EC-518CE39C6578}"/>
              </a:ext>
            </a:extLst>
          </p:cNvPr>
          <p:cNvPicPr>
            <a:picLocks noChangeAspect="1"/>
          </p:cNvPicPr>
          <p:nvPr/>
        </p:nvPicPr>
        <p:blipFill>
          <a:blip r:embed="rId2"/>
          <a:stretch>
            <a:fillRect/>
          </a:stretch>
        </p:blipFill>
        <p:spPr>
          <a:xfrm>
            <a:off x="5940152" y="3288555"/>
            <a:ext cx="2066925" cy="2857500"/>
          </a:xfrm>
          <a:prstGeom prst="rect">
            <a:avLst/>
          </a:prstGeom>
        </p:spPr>
      </p:pic>
    </p:spTree>
    <p:extLst>
      <p:ext uri="{BB962C8B-B14F-4D97-AF65-F5344CB8AC3E}">
        <p14:creationId xmlns:p14="http://schemas.microsoft.com/office/powerpoint/2010/main" val="52731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A9865B-DD04-4E5A-92F4-83037F9010B1}"/>
              </a:ext>
            </a:extLst>
          </p:cNvPr>
          <p:cNvSpPr>
            <a:spLocks noGrp="1"/>
          </p:cNvSpPr>
          <p:nvPr>
            <p:ph type="title"/>
          </p:nvPr>
        </p:nvSpPr>
        <p:spPr/>
        <p:txBody>
          <a:bodyPr/>
          <a:lstStyle/>
          <a:p>
            <a:r>
              <a:rPr lang="nl-NL" b="1" dirty="0">
                <a:solidFill>
                  <a:srgbClr val="FF0000"/>
                </a:solidFill>
              </a:rPr>
              <a:t>Oppervlakkig tweedegraads brandwond</a:t>
            </a:r>
          </a:p>
        </p:txBody>
      </p:sp>
      <p:sp>
        <p:nvSpPr>
          <p:cNvPr id="3" name="Tijdelijke aanduiding voor inhoud 2">
            <a:extLst>
              <a:ext uri="{FF2B5EF4-FFF2-40B4-BE49-F238E27FC236}">
                <a16:creationId xmlns:a16="http://schemas.microsoft.com/office/drawing/2014/main" id="{C49D1E23-D1D6-426F-B44B-9EF508E13D40}"/>
              </a:ext>
            </a:extLst>
          </p:cNvPr>
          <p:cNvSpPr>
            <a:spLocks noGrp="1"/>
          </p:cNvSpPr>
          <p:nvPr>
            <p:ph idx="1"/>
          </p:nvPr>
        </p:nvSpPr>
        <p:spPr>
          <a:xfrm>
            <a:off x="628650" y="1690689"/>
            <a:ext cx="7886700" cy="4486274"/>
          </a:xfrm>
        </p:spPr>
        <p:txBody>
          <a:bodyPr/>
          <a:lstStyle/>
          <a:p>
            <a:pPr marL="0" marR="0" indent="0">
              <a:spcBef>
                <a:spcPts val="0"/>
              </a:spcBef>
              <a:spcAft>
                <a:spcPts val="0"/>
              </a:spcAft>
              <a:buNone/>
            </a:pPr>
            <a:r>
              <a:rPr lang="nl-NL" dirty="0"/>
              <a:t>Er is een onderscheid te maken tussen een oppervlakkig tweedegraads brandwond en een diep-tweedegraads brandwond. Een oppervlakkige tweedegraads brandwond is rood, nat, pijnlijk en er is sprake van kapotte en/of intacte blaren. Blaren kunnen zelfs na uren ontstaan.</a:t>
            </a:r>
          </a:p>
          <a:p>
            <a:pPr marL="0" marR="0">
              <a:spcBef>
                <a:spcPts val="0"/>
              </a:spcBef>
              <a:spcAft>
                <a:spcPts val="0"/>
              </a:spcAft>
            </a:pPr>
            <a:endParaRPr lang="nl-NL" b="1" dirty="0"/>
          </a:p>
          <a:p>
            <a:pPr marL="0" marR="0">
              <a:spcBef>
                <a:spcPts val="0"/>
              </a:spcBef>
              <a:spcAft>
                <a:spcPts val="0"/>
              </a:spcAft>
            </a:pPr>
            <a:endParaRPr lang="nl-NL" b="1" dirty="0"/>
          </a:p>
          <a:p>
            <a:pPr marL="0" marR="0" indent="0">
              <a:spcBef>
                <a:spcPts val="0"/>
              </a:spcBef>
              <a:spcAft>
                <a:spcPts val="0"/>
              </a:spcAft>
              <a:buNone/>
            </a:pPr>
            <a:r>
              <a:rPr lang="nl-NL" b="1" dirty="0"/>
              <a:t>Kenmerken tweedegraads brandwond:</a:t>
            </a:r>
            <a:endParaRPr lang="nl-NL" dirty="0"/>
          </a:p>
          <a:p>
            <a:pPr marL="0">
              <a:spcBef>
                <a:spcPts val="0"/>
              </a:spcBef>
            </a:pPr>
            <a:r>
              <a:rPr lang="nl-NL" dirty="0"/>
              <a:t>Glanzend rood, roze</a:t>
            </a:r>
          </a:p>
          <a:p>
            <a:pPr marL="0">
              <a:spcBef>
                <a:spcPts val="0"/>
              </a:spcBef>
            </a:pPr>
            <a:r>
              <a:rPr lang="nl-NL" dirty="0"/>
              <a:t>De opperhuid is beschadigd tot in de lederhuid</a:t>
            </a:r>
          </a:p>
          <a:p>
            <a:pPr marL="0">
              <a:spcBef>
                <a:spcPts val="0"/>
              </a:spcBef>
            </a:pPr>
            <a:r>
              <a:rPr lang="nl-NL" dirty="0"/>
              <a:t>Nat</a:t>
            </a:r>
          </a:p>
          <a:p>
            <a:pPr marL="0">
              <a:spcBef>
                <a:spcPts val="0"/>
              </a:spcBef>
            </a:pPr>
            <a:r>
              <a:rPr lang="nl-NL" dirty="0"/>
              <a:t>Blaren</a:t>
            </a:r>
          </a:p>
          <a:p>
            <a:pPr marL="0">
              <a:spcBef>
                <a:spcPts val="0"/>
              </a:spcBef>
            </a:pPr>
            <a:r>
              <a:rPr lang="nl-NL" dirty="0"/>
              <a:t>Pijnlijk</a:t>
            </a:r>
          </a:p>
          <a:p>
            <a:pPr marL="0">
              <a:spcBef>
                <a:spcPts val="0"/>
              </a:spcBef>
            </a:pPr>
            <a:r>
              <a:rPr lang="nl-NL" dirty="0"/>
              <a:t>Voelt soepel</a:t>
            </a:r>
          </a:p>
          <a:p>
            <a:endParaRPr lang="nl-NL" dirty="0"/>
          </a:p>
        </p:txBody>
      </p:sp>
      <p:pic>
        <p:nvPicPr>
          <p:cNvPr id="4" name="Afbeelding 3">
            <a:extLst>
              <a:ext uri="{FF2B5EF4-FFF2-40B4-BE49-F238E27FC236}">
                <a16:creationId xmlns:a16="http://schemas.microsoft.com/office/drawing/2014/main" id="{C66B54CF-6600-465D-AD07-81107E957CC6}"/>
              </a:ext>
            </a:extLst>
          </p:cNvPr>
          <p:cNvPicPr>
            <a:picLocks noChangeAspect="1"/>
          </p:cNvPicPr>
          <p:nvPr/>
        </p:nvPicPr>
        <p:blipFill>
          <a:blip r:embed="rId2"/>
          <a:stretch>
            <a:fillRect/>
          </a:stretch>
        </p:blipFill>
        <p:spPr>
          <a:xfrm>
            <a:off x="6285015" y="3646606"/>
            <a:ext cx="2209800" cy="2857500"/>
          </a:xfrm>
          <a:prstGeom prst="rect">
            <a:avLst/>
          </a:prstGeom>
        </p:spPr>
      </p:pic>
      <p:pic>
        <p:nvPicPr>
          <p:cNvPr id="5" name="Afbeelding 4">
            <a:extLst>
              <a:ext uri="{FF2B5EF4-FFF2-40B4-BE49-F238E27FC236}">
                <a16:creationId xmlns:a16="http://schemas.microsoft.com/office/drawing/2014/main" id="{AF43594A-29FC-4089-8F5F-79634B8F3AB8}"/>
              </a:ext>
            </a:extLst>
          </p:cNvPr>
          <p:cNvPicPr>
            <a:picLocks noChangeAspect="1"/>
          </p:cNvPicPr>
          <p:nvPr/>
        </p:nvPicPr>
        <p:blipFill>
          <a:blip r:embed="rId3"/>
          <a:stretch>
            <a:fillRect/>
          </a:stretch>
        </p:blipFill>
        <p:spPr>
          <a:xfrm>
            <a:off x="2987825" y="4667743"/>
            <a:ext cx="2736303" cy="1836363"/>
          </a:xfrm>
          <a:prstGeom prst="rect">
            <a:avLst/>
          </a:prstGeom>
        </p:spPr>
      </p:pic>
    </p:spTree>
    <p:extLst>
      <p:ext uri="{BB962C8B-B14F-4D97-AF65-F5344CB8AC3E}">
        <p14:creationId xmlns:p14="http://schemas.microsoft.com/office/powerpoint/2010/main" val="79635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531F5-2DEE-4575-B134-1CFAC201F672}"/>
              </a:ext>
            </a:extLst>
          </p:cNvPr>
          <p:cNvSpPr>
            <a:spLocks noGrp="1"/>
          </p:cNvSpPr>
          <p:nvPr>
            <p:ph type="title"/>
          </p:nvPr>
        </p:nvSpPr>
        <p:spPr/>
        <p:txBody>
          <a:bodyPr/>
          <a:lstStyle/>
          <a:p>
            <a:r>
              <a:rPr lang="nl-NL" b="1" dirty="0">
                <a:solidFill>
                  <a:srgbClr val="FF0000"/>
                </a:solidFill>
              </a:rPr>
              <a:t>Diep-tweedegraads brandwond</a:t>
            </a:r>
          </a:p>
        </p:txBody>
      </p:sp>
      <p:sp>
        <p:nvSpPr>
          <p:cNvPr id="3" name="Tijdelijke aanduiding voor inhoud 2">
            <a:extLst>
              <a:ext uri="{FF2B5EF4-FFF2-40B4-BE49-F238E27FC236}">
                <a16:creationId xmlns:a16="http://schemas.microsoft.com/office/drawing/2014/main" id="{B120E048-9373-4FD7-B8EF-BEC059C582E4}"/>
              </a:ext>
            </a:extLst>
          </p:cNvPr>
          <p:cNvSpPr>
            <a:spLocks noGrp="1"/>
          </p:cNvSpPr>
          <p:nvPr>
            <p:ph idx="1"/>
          </p:nvPr>
        </p:nvSpPr>
        <p:spPr/>
        <p:txBody>
          <a:bodyPr>
            <a:normAutofit lnSpcReduction="10000"/>
          </a:bodyPr>
          <a:lstStyle/>
          <a:p>
            <a:pPr marL="0" marR="0" indent="0">
              <a:spcBef>
                <a:spcPts val="0"/>
              </a:spcBef>
              <a:spcAft>
                <a:spcPts val="0"/>
              </a:spcAft>
              <a:buNone/>
            </a:pPr>
            <a:r>
              <a:rPr lang="nl-NL" dirty="0"/>
              <a:t>Bij een diep-tweedegraads brandwond is de lederhuid meer aangetast dan bij een oppervlakkige tweedegraads brandwond. De warmte heeft langer kunnen doordringen in de huid. Bij een diep tweedegraads brandwond is er sprake van een wond en deze is roodachtig/wit, nat en zeer pijnlijk. Er kunnen open en/of dichte blaren zichtbaar aanwezig zijn</a:t>
            </a:r>
          </a:p>
          <a:p>
            <a:pPr marL="0" marR="0">
              <a:spcBef>
                <a:spcPts val="0"/>
              </a:spcBef>
              <a:spcAft>
                <a:spcPts val="0"/>
              </a:spcAft>
            </a:pPr>
            <a:endParaRPr lang="nl-NL" b="1" dirty="0"/>
          </a:p>
          <a:p>
            <a:pPr marL="0" marR="0" indent="0">
              <a:spcBef>
                <a:spcPts val="0"/>
              </a:spcBef>
              <a:spcAft>
                <a:spcPts val="0"/>
              </a:spcAft>
              <a:buNone/>
            </a:pPr>
            <a:r>
              <a:rPr lang="nl-NL" b="1" dirty="0"/>
              <a:t>Kenmerken diep tweedegraads brandwond:</a:t>
            </a:r>
            <a:endParaRPr lang="nl-NL" dirty="0"/>
          </a:p>
          <a:p>
            <a:pPr marL="0">
              <a:spcBef>
                <a:spcPts val="0"/>
              </a:spcBef>
            </a:pPr>
            <a:r>
              <a:rPr lang="nl-NL" dirty="0"/>
              <a:t>Rood/wit</a:t>
            </a:r>
          </a:p>
          <a:p>
            <a:pPr marL="0">
              <a:spcBef>
                <a:spcPts val="0"/>
              </a:spcBef>
            </a:pPr>
            <a:r>
              <a:rPr lang="nl-NL" dirty="0"/>
              <a:t>De lederhuid is meer aangetast dan bij </a:t>
            </a:r>
          </a:p>
          <a:p>
            <a:pPr marL="0" indent="0">
              <a:spcBef>
                <a:spcPts val="0"/>
              </a:spcBef>
              <a:buNone/>
            </a:pPr>
            <a:r>
              <a:rPr lang="nl-NL" dirty="0"/>
              <a:t>   een oppervlakkige tweedegraads brandwond</a:t>
            </a:r>
          </a:p>
          <a:p>
            <a:pPr marL="0">
              <a:spcBef>
                <a:spcPts val="0"/>
              </a:spcBef>
            </a:pPr>
            <a:r>
              <a:rPr lang="nl-NL" dirty="0"/>
              <a:t>Nat</a:t>
            </a:r>
          </a:p>
          <a:p>
            <a:pPr marL="0">
              <a:spcBef>
                <a:spcPts val="0"/>
              </a:spcBef>
            </a:pPr>
            <a:r>
              <a:rPr lang="nl-NL" dirty="0"/>
              <a:t>Blaren</a:t>
            </a:r>
          </a:p>
          <a:p>
            <a:pPr marL="0">
              <a:spcBef>
                <a:spcPts val="0"/>
              </a:spcBef>
            </a:pPr>
            <a:r>
              <a:rPr lang="nl-NL" dirty="0"/>
              <a:t>Pijnlijk</a:t>
            </a:r>
          </a:p>
          <a:p>
            <a:pPr marL="0">
              <a:spcBef>
                <a:spcPts val="0"/>
              </a:spcBef>
            </a:pPr>
            <a:r>
              <a:rPr lang="nl-NL" dirty="0"/>
              <a:t>Voelt soepel</a:t>
            </a:r>
          </a:p>
          <a:p>
            <a:pPr marL="0" indent="0">
              <a:buNone/>
            </a:pPr>
            <a:endParaRPr lang="nl-NL" dirty="0"/>
          </a:p>
        </p:txBody>
      </p:sp>
      <p:pic>
        <p:nvPicPr>
          <p:cNvPr id="4" name="Afbeelding 3">
            <a:extLst>
              <a:ext uri="{FF2B5EF4-FFF2-40B4-BE49-F238E27FC236}">
                <a16:creationId xmlns:a16="http://schemas.microsoft.com/office/drawing/2014/main" id="{68C57824-9B9C-4EBF-9413-CD272078C212}"/>
              </a:ext>
            </a:extLst>
          </p:cNvPr>
          <p:cNvPicPr>
            <a:picLocks noChangeAspect="1"/>
          </p:cNvPicPr>
          <p:nvPr/>
        </p:nvPicPr>
        <p:blipFill>
          <a:blip r:embed="rId2"/>
          <a:stretch>
            <a:fillRect/>
          </a:stretch>
        </p:blipFill>
        <p:spPr>
          <a:xfrm>
            <a:off x="6127231" y="3744641"/>
            <a:ext cx="2133600" cy="2857500"/>
          </a:xfrm>
          <a:prstGeom prst="rect">
            <a:avLst/>
          </a:prstGeom>
        </p:spPr>
      </p:pic>
      <p:pic>
        <p:nvPicPr>
          <p:cNvPr id="5" name="Afbeelding 4">
            <a:extLst>
              <a:ext uri="{FF2B5EF4-FFF2-40B4-BE49-F238E27FC236}">
                <a16:creationId xmlns:a16="http://schemas.microsoft.com/office/drawing/2014/main" id="{3723C61B-8C19-414E-A249-5B2F704CE0E7}"/>
              </a:ext>
            </a:extLst>
          </p:cNvPr>
          <p:cNvPicPr>
            <a:picLocks noChangeAspect="1"/>
          </p:cNvPicPr>
          <p:nvPr/>
        </p:nvPicPr>
        <p:blipFill>
          <a:blip r:embed="rId3"/>
          <a:stretch>
            <a:fillRect/>
          </a:stretch>
        </p:blipFill>
        <p:spPr>
          <a:xfrm>
            <a:off x="3279639" y="4797152"/>
            <a:ext cx="2584722" cy="1803562"/>
          </a:xfrm>
          <a:prstGeom prst="rect">
            <a:avLst/>
          </a:prstGeom>
        </p:spPr>
      </p:pic>
    </p:spTree>
    <p:extLst>
      <p:ext uri="{BB962C8B-B14F-4D97-AF65-F5344CB8AC3E}">
        <p14:creationId xmlns:p14="http://schemas.microsoft.com/office/powerpoint/2010/main" val="146710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E27C9-49C0-4774-A44E-C040E5AD81EB}"/>
              </a:ext>
            </a:extLst>
          </p:cNvPr>
          <p:cNvSpPr>
            <a:spLocks noGrp="1"/>
          </p:cNvSpPr>
          <p:nvPr>
            <p:ph type="title"/>
          </p:nvPr>
        </p:nvSpPr>
        <p:spPr/>
        <p:txBody>
          <a:bodyPr/>
          <a:lstStyle/>
          <a:p>
            <a:r>
              <a:rPr lang="nl-NL" b="1" dirty="0">
                <a:solidFill>
                  <a:srgbClr val="FF0000"/>
                </a:solidFill>
              </a:rPr>
              <a:t>Derdegraads brandwond </a:t>
            </a:r>
          </a:p>
        </p:txBody>
      </p:sp>
      <p:sp>
        <p:nvSpPr>
          <p:cNvPr id="3" name="Tijdelijke aanduiding voor inhoud 2">
            <a:extLst>
              <a:ext uri="{FF2B5EF4-FFF2-40B4-BE49-F238E27FC236}">
                <a16:creationId xmlns:a16="http://schemas.microsoft.com/office/drawing/2014/main" id="{DF7F690F-64CF-4966-BE38-D8B6231266DF}"/>
              </a:ext>
            </a:extLst>
          </p:cNvPr>
          <p:cNvSpPr>
            <a:spLocks noGrp="1"/>
          </p:cNvSpPr>
          <p:nvPr>
            <p:ph idx="1"/>
          </p:nvPr>
        </p:nvSpPr>
        <p:spPr/>
        <p:txBody>
          <a:bodyPr/>
          <a:lstStyle/>
          <a:p>
            <a:pPr marL="0" indent="0">
              <a:buNone/>
            </a:pPr>
            <a:r>
              <a:rPr lang="nl-NL" dirty="0"/>
              <a:t>Bij een zijn zowel de opperhuid als de lederhuid volledig beschadigd tot in het onderhuids vetweefsel. Een derdegraads brandwond is wit, beige/bruin of zwart, droog en leerachtig en de wond is nauwelijks pijnlijk omdat de zenuwen zijn aangetast. Wel zit er vaak een pijnlijke tweedegraads wond omheen.</a:t>
            </a:r>
          </a:p>
          <a:p>
            <a:pPr marL="0" indent="0">
              <a:buNone/>
            </a:pPr>
            <a:endParaRPr lang="nl-NL" dirty="0"/>
          </a:p>
          <a:p>
            <a:pPr marL="0" marR="0" indent="0">
              <a:spcBef>
                <a:spcPts val="0"/>
              </a:spcBef>
              <a:spcAft>
                <a:spcPts val="0"/>
              </a:spcAft>
              <a:buNone/>
            </a:pPr>
            <a:r>
              <a:rPr lang="nl-NL" b="1" dirty="0"/>
              <a:t>Kenmerken derdegraads brandwond:</a:t>
            </a:r>
            <a:endParaRPr lang="nl-NL" dirty="0"/>
          </a:p>
          <a:p>
            <a:pPr marL="0">
              <a:spcBef>
                <a:spcPts val="0"/>
              </a:spcBef>
            </a:pPr>
            <a:r>
              <a:rPr lang="nl-NL" dirty="0"/>
              <a:t>Zowel de opperhuid als de lederhuid zijn volledig </a:t>
            </a:r>
          </a:p>
          <a:p>
            <a:pPr marL="0" indent="0">
              <a:spcBef>
                <a:spcPts val="0"/>
              </a:spcBef>
              <a:buNone/>
            </a:pPr>
            <a:r>
              <a:rPr lang="nl-NL" dirty="0"/>
              <a:t>   beschadigd tot in  het onderhuids vetweefsel</a:t>
            </a:r>
          </a:p>
          <a:p>
            <a:pPr marL="0">
              <a:spcBef>
                <a:spcPts val="0"/>
              </a:spcBef>
            </a:pPr>
            <a:r>
              <a:rPr lang="nl-NL" dirty="0"/>
              <a:t>Wit, beige tot donkerbruin</a:t>
            </a:r>
          </a:p>
          <a:p>
            <a:pPr marL="0">
              <a:spcBef>
                <a:spcPts val="0"/>
              </a:spcBef>
            </a:pPr>
            <a:r>
              <a:rPr lang="nl-NL" dirty="0"/>
              <a:t>Droog, leerachtig</a:t>
            </a:r>
          </a:p>
          <a:p>
            <a:pPr marL="0">
              <a:spcBef>
                <a:spcPts val="0"/>
              </a:spcBef>
            </a:pPr>
            <a:r>
              <a:rPr lang="nl-NL" dirty="0"/>
              <a:t>Nauwelijks pijnlijk</a:t>
            </a:r>
          </a:p>
          <a:p>
            <a:pPr marL="0">
              <a:spcBef>
                <a:spcPts val="0"/>
              </a:spcBef>
            </a:pPr>
            <a:r>
              <a:rPr lang="nl-NL" dirty="0"/>
              <a:t>Is stug</a:t>
            </a:r>
          </a:p>
          <a:p>
            <a:pPr marL="0" indent="0">
              <a:buNone/>
            </a:pPr>
            <a:endParaRPr lang="nl-NL" dirty="0"/>
          </a:p>
        </p:txBody>
      </p:sp>
      <p:pic>
        <p:nvPicPr>
          <p:cNvPr id="4" name="Afbeelding 3">
            <a:extLst>
              <a:ext uri="{FF2B5EF4-FFF2-40B4-BE49-F238E27FC236}">
                <a16:creationId xmlns:a16="http://schemas.microsoft.com/office/drawing/2014/main" id="{A017EC28-3E00-4499-8191-FC35292198C7}"/>
              </a:ext>
            </a:extLst>
          </p:cNvPr>
          <p:cNvPicPr>
            <a:picLocks noChangeAspect="1"/>
          </p:cNvPicPr>
          <p:nvPr/>
        </p:nvPicPr>
        <p:blipFill>
          <a:blip r:embed="rId2"/>
          <a:stretch>
            <a:fillRect/>
          </a:stretch>
        </p:blipFill>
        <p:spPr>
          <a:xfrm>
            <a:off x="6300192" y="3616783"/>
            <a:ext cx="2057401" cy="2857500"/>
          </a:xfrm>
          <a:prstGeom prst="rect">
            <a:avLst/>
          </a:prstGeom>
        </p:spPr>
      </p:pic>
      <p:pic>
        <p:nvPicPr>
          <p:cNvPr id="5" name="Afbeelding 4">
            <a:extLst>
              <a:ext uri="{FF2B5EF4-FFF2-40B4-BE49-F238E27FC236}">
                <a16:creationId xmlns:a16="http://schemas.microsoft.com/office/drawing/2014/main" id="{9782DF65-28A2-4FC4-B899-93B8F5972F2E}"/>
              </a:ext>
            </a:extLst>
          </p:cNvPr>
          <p:cNvPicPr>
            <a:picLocks noChangeAspect="1"/>
          </p:cNvPicPr>
          <p:nvPr/>
        </p:nvPicPr>
        <p:blipFill>
          <a:blip r:embed="rId3"/>
          <a:stretch>
            <a:fillRect/>
          </a:stretch>
        </p:blipFill>
        <p:spPr>
          <a:xfrm rot="5400000">
            <a:off x="3811119" y="4651733"/>
            <a:ext cx="1521761" cy="2168510"/>
          </a:xfrm>
          <a:prstGeom prst="rect">
            <a:avLst/>
          </a:prstGeom>
        </p:spPr>
      </p:pic>
    </p:spTree>
    <p:extLst>
      <p:ext uri="{BB962C8B-B14F-4D97-AF65-F5344CB8AC3E}">
        <p14:creationId xmlns:p14="http://schemas.microsoft.com/office/powerpoint/2010/main" val="325026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404" y="626814"/>
            <a:ext cx="7886700" cy="540517"/>
          </a:xfrm>
        </p:spPr>
        <p:txBody>
          <a:bodyPr>
            <a:normAutofit fontScale="90000"/>
          </a:bodyPr>
          <a:lstStyle/>
          <a:p>
            <a:r>
              <a:rPr lang="nl-NL" b="1" dirty="0">
                <a:solidFill>
                  <a:srgbClr val="FF0000"/>
                </a:solidFill>
              </a:rPr>
              <a:t>Regel van 9 (patiënten ouder dan 15 jaar)</a:t>
            </a:r>
            <a:br>
              <a:rPr lang="nl-NL" b="1" dirty="0">
                <a:solidFill>
                  <a:srgbClr val="FF0000"/>
                </a:solidFill>
              </a:rPr>
            </a:br>
            <a:endParaRPr lang="nl-NL" b="1" dirty="0"/>
          </a:p>
        </p:txBody>
      </p:sp>
      <p:pic>
        <p:nvPicPr>
          <p:cNvPr id="4" name="Picture 5" descr="regel-van-9-wallace"/>
          <p:cNvPicPr>
            <a:picLocks noGrp="1" noChangeAspect="1" noChangeArrowheads="1"/>
          </p:cNvPicPr>
          <p:nvPr>
            <p:ph sz="half" idx="1"/>
          </p:nvPr>
        </p:nvPicPr>
        <p:blipFill>
          <a:blip r:embed="rId3" cstate="print"/>
          <a:stretch>
            <a:fillRect/>
          </a:stretch>
        </p:blipFill>
        <p:spPr bwMode="auto">
          <a:xfrm>
            <a:off x="251520" y="1326058"/>
            <a:ext cx="3988358" cy="4855392"/>
          </a:xfrm>
          <a:prstGeom prst="rect">
            <a:avLst/>
          </a:prstGeom>
          <a:noFill/>
          <a:ln w="9525">
            <a:noFill/>
            <a:miter lim="800000"/>
            <a:headEnd/>
            <a:tailEnd/>
          </a:ln>
        </p:spPr>
      </p:pic>
      <p:sp>
        <p:nvSpPr>
          <p:cNvPr id="5" name="Tijdelijke aanduiding voor inhoud 4"/>
          <p:cNvSpPr>
            <a:spLocks noGrp="1"/>
          </p:cNvSpPr>
          <p:nvPr>
            <p:ph sz="half" idx="2"/>
          </p:nvPr>
        </p:nvSpPr>
        <p:spPr>
          <a:xfrm>
            <a:off x="4767519" y="1484785"/>
            <a:ext cx="4124961" cy="4855392"/>
          </a:xfrm>
        </p:spPr>
        <p:txBody>
          <a:bodyPr/>
          <a:lstStyle/>
          <a:p>
            <a:pPr>
              <a:buNone/>
            </a:pPr>
            <a:r>
              <a:rPr lang="nl-NL" sz="2800" b="1" dirty="0"/>
              <a:t>Spoed:</a:t>
            </a:r>
          </a:p>
          <a:p>
            <a:pPr>
              <a:buNone/>
            </a:pPr>
            <a:endParaRPr lang="nl-NL" sz="2800" b="1" dirty="0"/>
          </a:p>
          <a:p>
            <a:pPr>
              <a:buNone/>
            </a:pPr>
            <a:r>
              <a:rPr lang="nl-NL" sz="2800" dirty="0"/>
              <a:t>Volwassene verbrand </a:t>
            </a:r>
          </a:p>
          <a:p>
            <a:pPr>
              <a:buNone/>
            </a:pPr>
            <a:r>
              <a:rPr lang="nl-NL" sz="2800" dirty="0"/>
              <a:t>oppervlak van meer</a:t>
            </a:r>
          </a:p>
          <a:p>
            <a:pPr>
              <a:buNone/>
            </a:pPr>
            <a:r>
              <a:rPr lang="nl-NL" sz="2800" dirty="0"/>
              <a:t>dan 10%</a:t>
            </a:r>
          </a:p>
          <a:p>
            <a:pPr>
              <a:buNone/>
            </a:pPr>
            <a:endParaRPr lang="nl-NL" sz="2800" dirty="0"/>
          </a:p>
          <a:p>
            <a:pPr>
              <a:buNone/>
            </a:pPr>
            <a:r>
              <a:rPr lang="nl-NL" sz="2800" dirty="0"/>
              <a:t>Kind: meer dan 5%</a:t>
            </a:r>
          </a:p>
          <a:p>
            <a:pPr>
              <a:buNone/>
            </a:pPr>
            <a:endParaRPr lang="nl-NL" dirty="0"/>
          </a:p>
          <a:p>
            <a:pPr>
              <a:buNone/>
            </a:pPr>
            <a:endParaRPr lang="nl-NL" dirty="0"/>
          </a:p>
          <a:p>
            <a:pPr>
              <a:buNone/>
            </a:pPr>
            <a:endParaRPr lang="nl-NL" dirty="0"/>
          </a:p>
        </p:txBody>
      </p:sp>
      <p:pic>
        <p:nvPicPr>
          <p:cNvPr id="3" name="Afbeelding 2">
            <a:extLst>
              <a:ext uri="{FF2B5EF4-FFF2-40B4-BE49-F238E27FC236}">
                <a16:creationId xmlns:a16="http://schemas.microsoft.com/office/drawing/2014/main" id="{C8051AEF-5A98-418B-A36F-9D6682C59026}"/>
              </a:ext>
            </a:extLst>
          </p:cNvPr>
          <p:cNvPicPr>
            <a:picLocks noChangeAspect="1"/>
          </p:cNvPicPr>
          <p:nvPr/>
        </p:nvPicPr>
        <p:blipFill>
          <a:blip r:embed="rId4"/>
          <a:stretch>
            <a:fillRect/>
          </a:stretch>
        </p:blipFill>
        <p:spPr>
          <a:xfrm>
            <a:off x="186329" y="1348902"/>
            <a:ext cx="4118740" cy="50141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216143A-A22E-4E17-AE11-1C8C26FAB5A2}"/>
              </a:ext>
            </a:extLst>
          </p:cNvPr>
          <p:cNvSpPr/>
          <p:nvPr/>
        </p:nvSpPr>
        <p:spPr>
          <a:xfrm>
            <a:off x="899592" y="1196752"/>
            <a:ext cx="7704856" cy="4893647"/>
          </a:xfrm>
          <a:prstGeom prst="rect">
            <a:avLst/>
          </a:prstGeom>
        </p:spPr>
        <p:txBody>
          <a:bodyPr wrap="square">
            <a:spAutoFit/>
          </a:bodyPr>
          <a:lstStyle/>
          <a:p>
            <a:r>
              <a:rPr lang="nl-NL" sz="2400" b="1" dirty="0"/>
              <a:t>De regel van 9</a:t>
            </a:r>
            <a:r>
              <a:rPr lang="nl-NL" sz="2400" dirty="0"/>
              <a:t> is een goede manier om te meten hoeveel procent van het oppervlak van het lichaam verbrand is. Hierbij staat ieder lichaamsdeel voor 9% of een meervoud daarvan behalve het geslachtsdeel. Meten met hand van het slachtoffer</a:t>
            </a:r>
          </a:p>
          <a:p>
            <a:endParaRPr lang="nl-NL" sz="2400" dirty="0"/>
          </a:p>
          <a:p>
            <a:r>
              <a:rPr lang="nl-NL" sz="2400" dirty="0"/>
              <a:t>Omdat het lastig kan zijn het oppervlak te berekenen als delen van lichaamsdelen verbrand zijn kun je ook meten met de hand van het slachtoffer. De oppervlakte van de hand met gesloten vingers staat daarbij voor 1%. In veel gevallen kan het nog handiger zijn om met je eigen hand op je eigen lichaam de grote van de brandwond van het slachtoffer uit te meten.</a:t>
            </a:r>
          </a:p>
        </p:txBody>
      </p:sp>
    </p:spTree>
    <p:extLst>
      <p:ext uri="{BB962C8B-B14F-4D97-AF65-F5344CB8AC3E}">
        <p14:creationId xmlns:p14="http://schemas.microsoft.com/office/powerpoint/2010/main" val="2825530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rgbClr val="FF0000"/>
                </a:solidFill>
              </a:rPr>
              <a:t>Advies:</a:t>
            </a:r>
            <a:r>
              <a:rPr lang="nl-NL" sz="2800" b="1" dirty="0"/>
              <a:t> </a:t>
            </a:r>
            <a:r>
              <a:rPr lang="nl-NL" sz="2800" b="1" dirty="0">
                <a:solidFill>
                  <a:srgbClr val="FF0000"/>
                </a:solidFill>
              </a:rPr>
              <a:t>“water de rest komt later”!</a:t>
            </a:r>
          </a:p>
        </p:txBody>
      </p:sp>
      <p:sp>
        <p:nvSpPr>
          <p:cNvPr id="3" name="Tijdelijke aanduiding voor inhoud 2"/>
          <p:cNvSpPr>
            <a:spLocks noGrp="1"/>
          </p:cNvSpPr>
          <p:nvPr>
            <p:ph idx="1"/>
          </p:nvPr>
        </p:nvSpPr>
        <p:spPr/>
        <p:txBody>
          <a:bodyPr>
            <a:noAutofit/>
          </a:bodyPr>
          <a:lstStyle/>
          <a:p>
            <a:pPr>
              <a:buNone/>
            </a:pPr>
            <a:r>
              <a:rPr lang="nl-NL" sz="2400" dirty="0"/>
              <a:t>EHBO advies:</a:t>
            </a:r>
          </a:p>
          <a:p>
            <a:pPr>
              <a:buFont typeface="Arial" pitchFamily="34" charset="0"/>
              <a:buChar char="•"/>
            </a:pPr>
            <a:r>
              <a:rPr lang="nl-NL" sz="2400" dirty="0"/>
              <a:t>koel de wond eerst min. 10 minuten onder lauw stromend water, chemische verbranding min. 45 minuten</a:t>
            </a:r>
          </a:p>
          <a:p>
            <a:pPr>
              <a:buFont typeface="Arial" pitchFamily="34" charset="0"/>
              <a:buChar char="•"/>
            </a:pPr>
            <a:r>
              <a:rPr lang="nl-NL" sz="2400" dirty="0"/>
              <a:t>verwijder (knellende) kleding en sieraden; luier</a:t>
            </a:r>
          </a:p>
          <a:p>
            <a:pPr>
              <a:buFont typeface="Arial" pitchFamily="34" charset="0"/>
              <a:buChar char="•"/>
            </a:pPr>
            <a:r>
              <a:rPr lang="nl-NL" sz="2400" dirty="0"/>
              <a:t>laat vastzittende kleren zitten, ga eventueel met kleding en al onder de lauwe douche.</a:t>
            </a:r>
          </a:p>
          <a:p>
            <a:pPr>
              <a:buFont typeface="Arial" pitchFamily="34" charset="0"/>
              <a:buChar char="•"/>
            </a:pPr>
            <a:r>
              <a:rPr lang="nl-NL" sz="2400" dirty="0"/>
              <a:t>Voorkom afkoeling</a:t>
            </a:r>
          </a:p>
          <a:p>
            <a:pPr>
              <a:buFont typeface="Arial" pitchFamily="34" charset="0"/>
              <a:buChar char="•"/>
            </a:pPr>
            <a:r>
              <a:rPr lang="nl-NL" sz="2400" dirty="0"/>
              <a:t>Bedek wonden met schone kompressen/doeken; niets op smeren</a:t>
            </a:r>
          </a:p>
          <a:p>
            <a:pPr>
              <a:buFont typeface="Arial" pitchFamily="34" charset="0"/>
              <a:buChar char="•"/>
            </a:pPr>
            <a:r>
              <a:rPr lang="nl-NL" sz="2400" dirty="0"/>
              <a:t>Grote wonden: niet eten en drinken; wacht op arts/</a:t>
            </a:r>
            <a:r>
              <a:rPr lang="nl-NL" sz="2400" dirty="0" err="1"/>
              <a:t>ambu</a:t>
            </a:r>
            <a:endParaRPr lang="nl-NL" sz="2400" dirty="0"/>
          </a:p>
        </p:txBody>
      </p:sp>
      <p:pic>
        <p:nvPicPr>
          <p:cNvPr id="4" name="Afbeelding 3">
            <a:extLst>
              <a:ext uri="{FF2B5EF4-FFF2-40B4-BE49-F238E27FC236}">
                <a16:creationId xmlns:a16="http://schemas.microsoft.com/office/drawing/2014/main" id="{33BA296D-6897-4D4B-9ADB-F63D26B9EA83}"/>
              </a:ext>
            </a:extLst>
          </p:cNvPr>
          <p:cNvPicPr>
            <a:picLocks noChangeAspect="1"/>
          </p:cNvPicPr>
          <p:nvPr/>
        </p:nvPicPr>
        <p:blipFill>
          <a:blip r:embed="rId3"/>
          <a:stretch>
            <a:fillRect/>
          </a:stretch>
        </p:blipFill>
        <p:spPr>
          <a:xfrm>
            <a:off x="6588224" y="325712"/>
            <a:ext cx="1524000" cy="18573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FF0000"/>
                </a:solidFill>
              </a:rPr>
              <a:t>Advies:</a:t>
            </a:r>
            <a:r>
              <a:rPr lang="nl-NL" b="1" dirty="0"/>
              <a:t> </a:t>
            </a:r>
            <a:r>
              <a:rPr lang="nl-NL" b="1" dirty="0">
                <a:solidFill>
                  <a:srgbClr val="FF0000"/>
                </a:solidFill>
              </a:rPr>
              <a:t>“water de rest komt later”!</a:t>
            </a:r>
            <a:endParaRPr lang="nl-NL" b="1" dirty="0"/>
          </a:p>
        </p:txBody>
      </p:sp>
      <p:sp>
        <p:nvSpPr>
          <p:cNvPr id="3" name="Tijdelijke aanduiding voor inhoud 2"/>
          <p:cNvSpPr>
            <a:spLocks noGrp="1"/>
          </p:cNvSpPr>
          <p:nvPr>
            <p:ph idx="1"/>
          </p:nvPr>
        </p:nvSpPr>
        <p:spPr/>
        <p:txBody>
          <a:bodyPr/>
          <a:lstStyle/>
          <a:p>
            <a:pPr>
              <a:buNone/>
              <a:defRPr/>
            </a:pPr>
            <a:endParaRPr lang="nl-NL" sz="2400" b="1" dirty="0"/>
          </a:p>
          <a:p>
            <a:pPr>
              <a:defRPr/>
            </a:pPr>
            <a:r>
              <a:rPr lang="nl-NL" sz="2800" dirty="0"/>
              <a:t>pijn bestrijding</a:t>
            </a:r>
          </a:p>
          <a:p>
            <a:pPr>
              <a:buNone/>
              <a:defRPr/>
            </a:pPr>
            <a:endParaRPr lang="nl-NL" sz="2800" dirty="0"/>
          </a:p>
          <a:p>
            <a:pPr>
              <a:defRPr/>
            </a:pPr>
            <a:r>
              <a:rPr lang="nl-NL" sz="2800" dirty="0"/>
              <a:t>snelle daling van temperatuur van de huid</a:t>
            </a:r>
          </a:p>
          <a:p>
            <a:pPr>
              <a:buNone/>
              <a:defRPr/>
            </a:pPr>
            <a:endParaRPr lang="nl-NL" sz="2800" dirty="0"/>
          </a:p>
          <a:p>
            <a:pPr>
              <a:defRPr/>
            </a:pPr>
            <a:r>
              <a:rPr lang="nl-NL" sz="2800" dirty="0"/>
              <a:t>beperking oedeemvorming</a:t>
            </a:r>
          </a:p>
          <a:p>
            <a:pPr>
              <a:buNone/>
              <a:defRPr/>
            </a:pPr>
            <a:endParaRPr lang="nl-NL" sz="2800" dirty="0"/>
          </a:p>
          <a:p>
            <a:pPr>
              <a:defRPr/>
            </a:pPr>
            <a:r>
              <a:rPr lang="nl-NL" sz="2800" dirty="0"/>
              <a:t>vermindering plasmaverlies uit de circulatie</a:t>
            </a:r>
          </a:p>
          <a:p>
            <a:pPr marL="0" indent="0">
              <a:buNone/>
              <a:defRPr/>
            </a:pPr>
            <a:r>
              <a:rPr lang="nl-NL" sz="2800" dirty="0"/>
              <a:t>  waardoor de shock minder ernstig verloopt</a:t>
            </a:r>
          </a:p>
          <a:p>
            <a:endParaRPr lang="nl-N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27A34-20AE-4761-B852-252D8EDD998C}"/>
              </a:ext>
            </a:extLst>
          </p:cNvPr>
          <p:cNvSpPr>
            <a:spLocks noGrp="1"/>
          </p:cNvSpPr>
          <p:nvPr>
            <p:ph type="title"/>
          </p:nvPr>
        </p:nvSpPr>
        <p:spPr/>
        <p:txBody>
          <a:bodyPr/>
          <a:lstStyle/>
          <a:p>
            <a:r>
              <a:rPr lang="nl-NL" b="1" dirty="0">
                <a:solidFill>
                  <a:srgbClr val="FF0000"/>
                </a:solidFill>
              </a:rPr>
              <a:t>Behandeling Brandwonden EHBO</a:t>
            </a:r>
          </a:p>
        </p:txBody>
      </p:sp>
      <p:pic>
        <p:nvPicPr>
          <p:cNvPr id="4" name="Onlinemedia 3" title="EHBO - Eerste hulp bij brandwonden">
            <a:hlinkClick r:id="" action="ppaction://media"/>
            <a:extLst>
              <a:ext uri="{FF2B5EF4-FFF2-40B4-BE49-F238E27FC236}">
                <a16:creationId xmlns:a16="http://schemas.microsoft.com/office/drawing/2014/main" id="{4F18CA97-96BC-4166-B324-078CB9ABA4B5}"/>
              </a:ext>
            </a:extLst>
          </p:cNvPr>
          <p:cNvPicPr>
            <a:picLocks noGrp="1" noRot="1" noChangeAspect="1"/>
          </p:cNvPicPr>
          <p:nvPr>
            <p:ph idx="1"/>
            <a:videoFile r:link="rId1"/>
          </p:nvPr>
        </p:nvPicPr>
        <p:blipFill>
          <a:blip r:embed="rId3"/>
          <a:stretch>
            <a:fillRect/>
          </a:stretch>
        </p:blipFill>
        <p:spPr>
          <a:xfrm>
            <a:off x="911537" y="1916832"/>
            <a:ext cx="7320926" cy="4118021"/>
          </a:xfrm>
          <a:prstGeom prst="rect">
            <a:avLst/>
          </a:prstGeom>
        </p:spPr>
      </p:pic>
    </p:spTree>
    <p:extLst>
      <p:ext uri="{BB962C8B-B14F-4D97-AF65-F5344CB8AC3E}">
        <p14:creationId xmlns:p14="http://schemas.microsoft.com/office/powerpoint/2010/main" val="144523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Terugblik vorige les</a:t>
            </a:r>
          </a:p>
        </p:txBody>
      </p:sp>
      <p:sp>
        <p:nvSpPr>
          <p:cNvPr id="3" name="Tijdelijke aanduiding voor inhoud 2"/>
          <p:cNvSpPr>
            <a:spLocks noGrp="1"/>
          </p:cNvSpPr>
          <p:nvPr>
            <p:ph idx="1"/>
          </p:nvPr>
        </p:nvSpPr>
        <p:spPr/>
        <p:txBody>
          <a:bodyPr>
            <a:normAutofit/>
          </a:bodyPr>
          <a:lstStyle/>
          <a:p>
            <a:pPr>
              <a:buNone/>
            </a:pPr>
            <a:endParaRPr lang="nl-NL" sz="2400" dirty="0"/>
          </a:p>
          <a:p>
            <a:pPr>
              <a:buNone/>
            </a:pPr>
            <a:r>
              <a:rPr lang="nl-NL" sz="2400" b="1" dirty="0"/>
              <a:t>Vragen:</a:t>
            </a:r>
          </a:p>
          <a:p>
            <a:pPr>
              <a:buNone/>
            </a:pPr>
            <a:endParaRPr lang="nl-NL" sz="2400" dirty="0"/>
          </a:p>
          <a:p>
            <a:pPr>
              <a:buNone/>
            </a:pPr>
            <a:r>
              <a:rPr lang="nl-NL" sz="2400" i="1" dirty="0"/>
              <a:t>1.Welke lagen kent de huid?</a:t>
            </a:r>
          </a:p>
          <a:p>
            <a:pPr>
              <a:buNone/>
            </a:pPr>
            <a:r>
              <a:rPr lang="nl-NL" sz="2400" i="1" dirty="0"/>
              <a:t>2.Welke functies kent de huid?</a:t>
            </a:r>
          </a:p>
          <a:p>
            <a:pPr>
              <a:buNone/>
            </a:pPr>
            <a:r>
              <a:rPr lang="nl-NL" sz="2400" i="1" dirty="0"/>
              <a:t>3.Welke oorzaken van een verbranding ken je?</a:t>
            </a:r>
          </a:p>
          <a:p>
            <a:pPr>
              <a:buNone/>
            </a:pPr>
            <a:r>
              <a:rPr lang="nl-NL" sz="2400" i="1" dirty="0"/>
              <a:t>4.Onder welke wondsoort(en)/groep(en) </a:t>
            </a:r>
          </a:p>
          <a:p>
            <a:pPr>
              <a:buNone/>
            </a:pPr>
            <a:r>
              <a:rPr lang="nl-NL" sz="2400" i="1" dirty="0"/>
              <a:t>valt verbranding/brandwonden?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Behandeling</a:t>
            </a:r>
          </a:p>
        </p:txBody>
      </p:sp>
      <p:sp>
        <p:nvSpPr>
          <p:cNvPr id="3" name="Tijdelijke aanduiding voor inhoud 2"/>
          <p:cNvSpPr>
            <a:spLocks noGrp="1"/>
          </p:cNvSpPr>
          <p:nvPr>
            <p:ph idx="1"/>
          </p:nvPr>
        </p:nvSpPr>
        <p:spPr>
          <a:xfrm>
            <a:off x="628650" y="1412776"/>
            <a:ext cx="7886700" cy="5256583"/>
          </a:xfrm>
        </p:spPr>
        <p:txBody>
          <a:bodyPr>
            <a:noAutofit/>
          </a:bodyPr>
          <a:lstStyle/>
          <a:p>
            <a:r>
              <a:rPr lang="nl-NL" sz="2400" dirty="0"/>
              <a:t>Eerstegraads brandwonden:  genezen zonder specifieke behandeling</a:t>
            </a:r>
          </a:p>
          <a:p>
            <a:endParaRPr lang="nl-NL" sz="2400" dirty="0"/>
          </a:p>
          <a:p>
            <a:r>
              <a:rPr lang="nl-NL" sz="2400" dirty="0"/>
              <a:t>Oppervlakkige tweedegraads brandwonden: </a:t>
            </a:r>
          </a:p>
          <a:p>
            <a:pPr lvl="1"/>
            <a:r>
              <a:rPr lang="nl-NL" sz="2400" dirty="0"/>
              <a:t>met intacte blaar: blaar  puncteren /verwijderen na 5 dagen, vetgaasverband (vaseline/ </a:t>
            </a:r>
            <a:r>
              <a:rPr lang="nl-NL" sz="2400" dirty="0" err="1"/>
              <a:t>biogaas</a:t>
            </a:r>
            <a:r>
              <a:rPr lang="nl-NL" sz="2400" dirty="0"/>
              <a:t>/</a:t>
            </a:r>
            <a:r>
              <a:rPr lang="nl-NL" sz="2400" dirty="0" err="1"/>
              <a:t>betadine</a:t>
            </a:r>
            <a:r>
              <a:rPr lang="nl-NL" sz="2400" dirty="0"/>
              <a:t>)</a:t>
            </a:r>
          </a:p>
          <a:p>
            <a:pPr lvl="1"/>
            <a:r>
              <a:rPr lang="nl-NL" sz="2400" dirty="0"/>
              <a:t>met kapotte blaar: </a:t>
            </a:r>
            <a:r>
              <a:rPr lang="nl-NL" sz="2400" dirty="0" err="1"/>
              <a:t>hydrocolloid</a:t>
            </a:r>
            <a:r>
              <a:rPr lang="nl-NL" sz="2400" dirty="0"/>
              <a:t> of folie, blaar na 5 dagen verwijderen</a:t>
            </a:r>
          </a:p>
          <a:p>
            <a:pPr lvl="1"/>
            <a:endParaRPr lang="nl-NL" sz="2400" dirty="0"/>
          </a:p>
          <a:p>
            <a:r>
              <a:rPr lang="nl-NL" sz="2400" dirty="0"/>
              <a:t>Overige tweede- en derdegraads (grote en diepe brandwonden): Zilversulfadiazine crème (antibioticum)</a:t>
            </a:r>
          </a:p>
          <a:p>
            <a:endParaRPr lang="nl-NL" sz="2400" dirty="0"/>
          </a:p>
          <a:p>
            <a:r>
              <a:rPr lang="nl-NL" sz="2400" dirty="0"/>
              <a:t>Tetanus: geïndiceerd bij tweede- en derdegraads verbrandingen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8650" y="365126"/>
            <a:ext cx="7886700" cy="1325563"/>
          </a:xfrm>
        </p:spPr>
        <p:txBody>
          <a:bodyPr/>
          <a:lstStyle/>
          <a:p>
            <a:r>
              <a:rPr lang="nl-NL" b="1" dirty="0">
                <a:solidFill>
                  <a:srgbClr val="FF0000"/>
                </a:solidFill>
              </a:rPr>
              <a:t>Brandwonden</a:t>
            </a:r>
          </a:p>
        </p:txBody>
      </p:sp>
      <p:sp>
        <p:nvSpPr>
          <p:cNvPr id="5" name="Tijdelijke aanduiding voor inhoud 4"/>
          <p:cNvSpPr>
            <a:spLocks noGrp="1"/>
          </p:cNvSpPr>
          <p:nvPr>
            <p:ph idx="1"/>
          </p:nvPr>
        </p:nvSpPr>
        <p:spPr/>
        <p:txBody>
          <a:bodyPr/>
          <a:lstStyle/>
          <a:p>
            <a:pPr>
              <a:buNone/>
            </a:pPr>
            <a:endParaRPr lang="nl-NL" dirty="0">
              <a:hlinkClick r:id="rId3"/>
            </a:endParaRPr>
          </a:p>
          <a:p>
            <a:pPr>
              <a:buNone/>
            </a:pPr>
            <a:endParaRPr lang="nl-NL" dirty="0">
              <a:hlinkClick r:id="rId3"/>
            </a:endParaRPr>
          </a:p>
          <a:p>
            <a:pPr>
              <a:buNone/>
            </a:pPr>
            <a:r>
              <a:rPr lang="nl-NL" dirty="0">
                <a:hlinkClick r:id="rId3"/>
              </a:rPr>
              <a:t>https://www.youtube.com/watch?v=i7Y7UTv70k0</a:t>
            </a: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Antwoorden:</a:t>
            </a:r>
            <a:br>
              <a:rPr lang="nl-NL" b="1" dirty="0"/>
            </a:br>
            <a:endParaRPr lang="nl-NL" b="1" dirty="0"/>
          </a:p>
        </p:txBody>
      </p:sp>
      <p:sp>
        <p:nvSpPr>
          <p:cNvPr id="3" name="Tijdelijke aanduiding voor inhoud 2"/>
          <p:cNvSpPr>
            <a:spLocks noGrp="1"/>
          </p:cNvSpPr>
          <p:nvPr>
            <p:ph idx="1"/>
          </p:nvPr>
        </p:nvSpPr>
        <p:spPr>
          <a:xfrm>
            <a:off x="628650" y="1196752"/>
            <a:ext cx="7886700" cy="5472607"/>
          </a:xfrm>
        </p:spPr>
        <p:txBody>
          <a:bodyPr>
            <a:normAutofit/>
          </a:bodyPr>
          <a:lstStyle/>
          <a:p>
            <a:pPr>
              <a:buNone/>
            </a:pPr>
            <a:endParaRPr lang="nl-NL" sz="2000" b="1" dirty="0"/>
          </a:p>
          <a:p>
            <a:pPr marL="342900" indent="-342900">
              <a:buFont typeface="+mj-lt"/>
              <a:buAutoNum type="arabicPeriod"/>
            </a:pPr>
            <a:r>
              <a:rPr lang="nl-NL" sz="2400" dirty="0"/>
              <a:t>opperhuid, lederhuid,onderhuids bindweefsel</a:t>
            </a:r>
          </a:p>
          <a:p>
            <a:pPr marL="342900" indent="-342900">
              <a:buFont typeface="+mj-lt"/>
              <a:buAutoNum type="arabicPeriod"/>
            </a:pPr>
            <a:endParaRPr lang="nl-NL" sz="2400" dirty="0"/>
          </a:p>
          <a:p>
            <a:pPr marL="342900" indent="-342900">
              <a:buFont typeface="+mj-lt"/>
              <a:buAutoNum type="arabicPeriod"/>
            </a:pPr>
            <a:r>
              <a:rPr lang="nl-NL" sz="2400" dirty="0"/>
              <a:t>Bescherming tegen mechanisch geweld, binnen dringen van</a:t>
            </a:r>
          </a:p>
          <a:p>
            <a:pPr marL="0" indent="0">
              <a:buNone/>
            </a:pPr>
            <a:r>
              <a:rPr lang="nl-NL" sz="2400" dirty="0"/>
              <a:t>      ziekteverwekkers ( bacteriën, virussen en andere</a:t>
            </a:r>
          </a:p>
          <a:p>
            <a:pPr marL="0" indent="0">
              <a:buNone/>
            </a:pPr>
            <a:r>
              <a:rPr lang="nl-NL" sz="2400" dirty="0"/>
              <a:t>      schadelijke stoffen),   straling (pigment), uitdroging,  </a:t>
            </a:r>
          </a:p>
          <a:p>
            <a:pPr marL="0" indent="0">
              <a:buNone/>
            </a:pPr>
            <a:r>
              <a:rPr lang="nl-NL" sz="2400" dirty="0"/>
              <a:t>      Temperatuurregeling, Zintuigfunctie, Vorming Vit .D</a:t>
            </a:r>
          </a:p>
          <a:p>
            <a:pPr marL="0" indent="0">
              <a:buNone/>
            </a:pPr>
            <a:endParaRPr lang="nl-NL" sz="2400" dirty="0"/>
          </a:p>
          <a:p>
            <a:pPr marL="457200" indent="-457200">
              <a:buAutoNum type="arabicPeriod" startAt="3"/>
            </a:pPr>
            <a:r>
              <a:rPr lang="nl-NL" sz="2400" dirty="0"/>
              <a:t>vuur/steekvlam, hete vloeistoffen, elektriciteit, bijtende/chemische stoffen, contact met hete voorwerpen</a:t>
            </a:r>
          </a:p>
          <a:p>
            <a:pPr marL="0" indent="0">
              <a:buNone/>
            </a:pPr>
            <a:endParaRPr lang="nl-NL" sz="2400" dirty="0"/>
          </a:p>
          <a:p>
            <a:pPr marL="0" indent="0">
              <a:buNone/>
            </a:pPr>
            <a:r>
              <a:rPr lang="nl-NL" sz="2400" dirty="0"/>
              <a:t>4.   Thermische, straling- ,elektrische- en chemische wonden</a:t>
            </a:r>
          </a:p>
          <a:p>
            <a:pPr>
              <a:buNone/>
            </a:pP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E0FEB-8258-4BF2-8042-AF1DD13A0AC8}"/>
              </a:ext>
            </a:extLst>
          </p:cNvPr>
          <p:cNvSpPr>
            <a:spLocks noGrp="1"/>
          </p:cNvSpPr>
          <p:nvPr>
            <p:ph type="title"/>
          </p:nvPr>
        </p:nvSpPr>
        <p:spPr/>
        <p:txBody>
          <a:bodyPr/>
          <a:lstStyle/>
          <a:p>
            <a:r>
              <a:rPr lang="nl-NL" dirty="0">
                <a:solidFill>
                  <a:srgbClr val="FF0000"/>
                </a:solidFill>
              </a:rPr>
              <a:t>Brenda vertelt haar levensverhaal</a:t>
            </a:r>
          </a:p>
        </p:txBody>
      </p:sp>
      <p:pic>
        <p:nvPicPr>
          <p:cNvPr id="4" name="Brenda vertelt haar verhaal in Hart van Nederland">
            <a:hlinkClick r:id="" action="ppaction://media"/>
            <a:extLst>
              <a:ext uri="{FF2B5EF4-FFF2-40B4-BE49-F238E27FC236}">
                <a16:creationId xmlns:a16="http://schemas.microsoft.com/office/drawing/2014/main" id="{E111FF49-D845-4D69-B6B3-0362CB2CF66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28663" y="1825625"/>
            <a:ext cx="7686675" cy="4351338"/>
          </a:xfrm>
        </p:spPr>
      </p:pic>
    </p:spTree>
    <p:extLst>
      <p:ext uri="{BB962C8B-B14F-4D97-AF65-F5344CB8AC3E}">
        <p14:creationId xmlns:p14="http://schemas.microsoft.com/office/powerpoint/2010/main" val="401842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Bang voor BRANDWONDEN bij mijn kids?">
            <a:hlinkClick r:id="" action="ppaction://media"/>
            <a:extLst>
              <a:ext uri="{FF2B5EF4-FFF2-40B4-BE49-F238E27FC236}">
                <a16:creationId xmlns:a16="http://schemas.microsoft.com/office/drawing/2014/main" id="{C96B106E-7231-4E7A-B9A0-9524CF012C86}"/>
              </a:ext>
            </a:extLst>
          </p:cNvPr>
          <p:cNvPicPr>
            <a:picLocks noRot="1" noChangeAspect="1"/>
          </p:cNvPicPr>
          <p:nvPr>
            <a:videoFile r:link="rId1"/>
          </p:nvPr>
        </p:nvPicPr>
        <p:blipFill>
          <a:blip r:embed="rId3"/>
          <a:stretch>
            <a:fillRect/>
          </a:stretch>
        </p:blipFill>
        <p:spPr>
          <a:xfrm>
            <a:off x="475545" y="1484784"/>
            <a:ext cx="8192910" cy="4608512"/>
          </a:xfrm>
          <a:prstGeom prst="rect">
            <a:avLst/>
          </a:prstGeom>
        </p:spPr>
      </p:pic>
    </p:spTree>
    <p:extLst>
      <p:ext uri="{BB962C8B-B14F-4D97-AF65-F5344CB8AC3E}">
        <p14:creationId xmlns:p14="http://schemas.microsoft.com/office/powerpoint/2010/main" val="193643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Definitie brandwond</a:t>
            </a:r>
            <a:r>
              <a:rPr lang="nl-NL" dirty="0">
                <a:solidFill>
                  <a:srgbClr val="FF0000"/>
                </a:solidFill>
              </a:rPr>
              <a:t>?</a:t>
            </a:r>
          </a:p>
        </p:txBody>
      </p:sp>
      <p:sp>
        <p:nvSpPr>
          <p:cNvPr id="3" name="Tijdelijke aanduiding voor inhoud 2"/>
          <p:cNvSpPr>
            <a:spLocks noGrp="1"/>
          </p:cNvSpPr>
          <p:nvPr>
            <p:ph idx="1"/>
          </p:nvPr>
        </p:nvSpPr>
        <p:spPr>
          <a:xfrm>
            <a:off x="628650" y="1825625"/>
            <a:ext cx="8515350" cy="4351338"/>
          </a:xfrm>
        </p:spPr>
        <p:txBody>
          <a:bodyPr>
            <a:normAutofit/>
          </a:bodyPr>
          <a:lstStyle/>
          <a:p>
            <a:pPr>
              <a:buNone/>
            </a:pPr>
            <a:endParaRPr lang="nl-NL" sz="2400" i="1" dirty="0"/>
          </a:p>
          <a:p>
            <a:pPr>
              <a:buNone/>
            </a:pPr>
            <a:r>
              <a:rPr lang="nl-NL" sz="2400" i="1" dirty="0"/>
              <a:t>Een brandwond is:</a:t>
            </a:r>
          </a:p>
          <a:p>
            <a:pPr>
              <a:buNone/>
            </a:pPr>
            <a:endParaRPr lang="nl-NL" sz="2400" i="1" dirty="0"/>
          </a:p>
          <a:p>
            <a:pPr>
              <a:buNone/>
            </a:pPr>
            <a:r>
              <a:rPr lang="nl-NL" sz="2400" i="1" dirty="0"/>
              <a:t>een gedeeltelijke of een volledige beschadiging van de</a:t>
            </a:r>
          </a:p>
          <a:p>
            <a:pPr>
              <a:buNone/>
            </a:pPr>
            <a:r>
              <a:rPr lang="nl-NL" sz="2400" i="1" dirty="0"/>
              <a:t>huid, die wordt veroorzaakt door inwerking van </a:t>
            </a:r>
          </a:p>
          <a:p>
            <a:pPr>
              <a:buNone/>
            </a:pPr>
            <a:r>
              <a:rPr lang="nl-NL" sz="2400" i="1" dirty="0"/>
              <a:t>warmte, een chemische stof of elektriciteit, gedurende </a:t>
            </a:r>
          </a:p>
          <a:p>
            <a:pPr>
              <a:buNone/>
            </a:pPr>
            <a:r>
              <a:rPr lang="nl-NL" sz="2400" i="1" dirty="0"/>
              <a:t>een bepaalde tijd, boven een bepaalde kritische </a:t>
            </a:r>
          </a:p>
          <a:p>
            <a:pPr>
              <a:buNone/>
            </a:pPr>
            <a:r>
              <a:rPr lang="nl-NL" sz="2400" i="1" dirty="0"/>
              <a:t>temperatuur ( bij circa</a:t>
            </a:r>
            <a:r>
              <a:rPr lang="nl-NL" sz="2400" dirty="0"/>
              <a:t> 40° Celsius beschadigt de huid al).</a:t>
            </a:r>
          </a:p>
          <a:p>
            <a:pPr>
              <a:buNone/>
            </a:pPr>
            <a:endParaRPr lang="nl-NL"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740A8-4E60-4699-A993-5359EB7E9FA7}"/>
              </a:ext>
            </a:extLst>
          </p:cNvPr>
          <p:cNvSpPr>
            <a:spLocks noGrp="1"/>
          </p:cNvSpPr>
          <p:nvPr>
            <p:ph type="title"/>
          </p:nvPr>
        </p:nvSpPr>
        <p:spPr>
          <a:xfrm>
            <a:off x="628726" y="500062"/>
            <a:ext cx="7886700" cy="1325563"/>
          </a:xfrm>
        </p:spPr>
        <p:txBody>
          <a:bodyPr/>
          <a:lstStyle/>
          <a:p>
            <a:r>
              <a:rPr lang="nl-NL" b="1" dirty="0">
                <a:solidFill>
                  <a:srgbClr val="FF0000"/>
                </a:solidFill>
              </a:rPr>
              <a:t>Oorzaken brandwonden</a:t>
            </a:r>
          </a:p>
        </p:txBody>
      </p:sp>
      <p:sp>
        <p:nvSpPr>
          <p:cNvPr id="3" name="Tijdelijke aanduiding voor inhoud 2">
            <a:extLst>
              <a:ext uri="{FF2B5EF4-FFF2-40B4-BE49-F238E27FC236}">
                <a16:creationId xmlns:a16="http://schemas.microsoft.com/office/drawing/2014/main" id="{CF8590DB-F3E0-4AA8-B22F-17F7052BCB65}"/>
              </a:ext>
            </a:extLst>
          </p:cNvPr>
          <p:cNvSpPr>
            <a:spLocks noGrp="1"/>
          </p:cNvSpPr>
          <p:nvPr>
            <p:ph idx="1"/>
          </p:nvPr>
        </p:nvSpPr>
        <p:spPr>
          <a:xfrm>
            <a:off x="628650" y="1556792"/>
            <a:ext cx="7886700" cy="5112568"/>
          </a:xfrm>
        </p:spPr>
        <p:txBody>
          <a:bodyPr>
            <a:normAutofit fontScale="92500" lnSpcReduction="10000"/>
          </a:bodyPr>
          <a:lstStyle/>
          <a:p>
            <a:pPr marL="0" indent="0">
              <a:buNone/>
            </a:pPr>
            <a:endParaRPr lang="nl-NL" b="1" dirty="0">
              <a:effectLst/>
            </a:endParaRPr>
          </a:p>
          <a:p>
            <a:r>
              <a:rPr lang="nl-NL" sz="2600" b="1" dirty="0">
                <a:effectLst/>
              </a:rPr>
              <a:t>Zonverbranding</a:t>
            </a:r>
            <a:br>
              <a:rPr lang="nl-NL" sz="2600" dirty="0">
                <a:effectLst/>
              </a:rPr>
            </a:br>
            <a:r>
              <a:rPr lang="nl-NL" sz="2600" dirty="0">
                <a:effectLst/>
              </a:rPr>
              <a:t>Geen wond maar een ontstekingsreactie van de huid</a:t>
            </a:r>
          </a:p>
          <a:p>
            <a:r>
              <a:rPr lang="nl-NL" sz="2600" b="1" dirty="0">
                <a:effectLst/>
              </a:rPr>
              <a:t>Hete vloeistofverbranding</a:t>
            </a:r>
            <a:br>
              <a:rPr lang="nl-NL" sz="2600" dirty="0">
                <a:effectLst/>
              </a:rPr>
            </a:br>
            <a:r>
              <a:rPr lang="nl-NL" sz="2600" dirty="0">
                <a:effectLst/>
              </a:rPr>
              <a:t>Een blaar of een zeer pijnlijke wond door bijvoorbeeld een ongeluk met een kop thee</a:t>
            </a:r>
          </a:p>
          <a:p>
            <a:r>
              <a:rPr lang="nl-NL" sz="2600" b="1" dirty="0">
                <a:effectLst/>
              </a:rPr>
              <a:t>Contactverbranding</a:t>
            </a:r>
            <a:br>
              <a:rPr lang="nl-NL" sz="2600" dirty="0">
                <a:effectLst/>
              </a:rPr>
            </a:br>
            <a:r>
              <a:rPr lang="nl-NL" sz="2600" dirty="0">
                <a:effectLst/>
              </a:rPr>
              <a:t>Een blaar of een zeer pijnlijke wond door het aanraken van een heet voorwerp</a:t>
            </a:r>
          </a:p>
          <a:p>
            <a:r>
              <a:rPr lang="nl-NL" sz="2600" b="1" dirty="0">
                <a:effectLst/>
              </a:rPr>
              <a:t>Vuur / vlamverbranding</a:t>
            </a:r>
            <a:br>
              <a:rPr lang="nl-NL" sz="2600" dirty="0">
                <a:effectLst/>
              </a:rPr>
            </a:br>
            <a:r>
              <a:rPr lang="nl-NL" sz="2600" dirty="0">
                <a:effectLst/>
              </a:rPr>
              <a:t>Een (diepe) wond door contact met een (steek)vlam</a:t>
            </a:r>
          </a:p>
          <a:p>
            <a:r>
              <a:rPr lang="nl-NL" sz="2600" b="1" dirty="0">
                <a:effectLst/>
              </a:rPr>
              <a:t>Verbranding door elektriciteit</a:t>
            </a:r>
            <a:br>
              <a:rPr lang="nl-NL" sz="2600" dirty="0">
                <a:effectLst/>
              </a:rPr>
            </a:br>
            <a:r>
              <a:rPr lang="nl-NL" sz="2600" dirty="0">
                <a:effectLst/>
              </a:rPr>
              <a:t>(diepe) wonden door de inwerking van elektriciteit</a:t>
            </a:r>
          </a:p>
          <a:p>
            <a:r>
              <a:rPr lang="nl-NL" sz="2600" b="1" dirty="0">
                <a:effectLst/>
              </a:rPr>
              <a:t>Chemische verbranding</a:t>
            </a:r>
            <a:br>
              <a:rPr lang="nl-NL" sz="2600" dirty="0">
                <a:effectLst/>
              </a:rPr>
            </a:br>
            <a:r>
              <a:rPr lang="nl-NL" sz="2600" dirty="0">
                <a:effectLst/>
              </a:rPr>
              <a:t>Een wond door de inwerking van een chemische stof</a:t>
            </a:r>
          </a:p>
          <a:p>
            <a:endParaRPr lang="nl-NL" dirty="0"/>
          </a:p>
        </p:txBody>
      </p:sp>
    </p:spTree>
    <p:extLst>
      <p:ext uri="{BB962C8B-B14F-4D97-AF65-F5344CB8AC3E}">
        <p14:creationId xmlns:p14="http://schemas.microsoft.com/office/powerpoint/2010/main" val="107386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171450" lvl="0" indent="-171450">
              <a:spcBef>
                <a:spcPts val="750"/>
              </a:spcBef>
            </a:pPr>
            <a:r>
              <a:rPr lang="nl-NL" sz="3200" dirty="0">
                <a:solidFill>
                  <a:srgbClr val="FF0000"/>
                </a:solidFill>
                <a:latin typeface="Calibri" panose="020F0502020204030204"/>
                <a:ea typeface="+mn-ea"/>
                <a:cs typeface="+mn-cs"/>
              </a:rPr>
              <a:t>De diepte van de brandwond hangt af van:</a:t>
            </a:r>
            <a:br>
              <a:rPr lang="nl-NL" sz="3200" dirty="0">
                <a:solidFill>
                  <a:srgbClr val="FF0000"/>
                </a:solidFill>
                <a:latin typeface="Calibri" panose="020F0502020204030204"/>
                <a:ea typeface="+mn-ea"/>
                <a:cs typeface="+mn-cs"/>
              </a:rPr>
            </a:br>
            <a:endParaRPr lang="nl-NL" sz="3200" b="1" dirty="0">
              <a:solidFill>
                <a:srgbClr val="FF0000"/>
              </a:solidFill>
            </a:endParaRPr>
          </a:p>
        </p:txBody>
      </p:sp>
      <p:sp>
        <p:nvSpPr>
          <p:cNvPr id="3" name="Tijdelijke aanduiding voor inhoud 2"/>
          <p:cNvSpPr>
            <a:spLocks noGrp="1"/>
          </p:cNvSpPr>
          <p:nvPr>
            <p:ph idx="1"/>
          </p:nvPr>
        </p:nvSpPr>
        <p:spPr>
          <a:xfrm>
            <a:off x="628650" y="1706272"/>
            <a:ext cx="7886700" cy="4351338"/>
          </a:xfrm>
        </p:spPr>
        <p:txBody>
          <a:bodyPr>
            <a:normAutofit/>
          </a:bodyPr>
          <a:lstStyle/>
          <a:p>
            <a:pPr>
              <a:buFont typeface="Arial" pitchFamily="34" charset="0"/>
              <a:buChar char="•"/>
            </a:pPr>
            <a:r>
              <a:rPr lang="nl-NL" sz="2800" dirty="0"/>
              <a:t>temperatuur,</a:t>
            </a:r>
          </a:p>
          <a:p>
            <a:pPr>
              <a:buFont typeface="Arial" pitchFamily="34" charset="0"/>
              <a:buChar char="•"/>
            </a:pPr>
            <a:r>
              <a:rPr lang="nl-NL" sz="2800" dirty="0"/>
              <a:t>inwerkingstijd van de hitte op de huid,</a:t>
            </a:r>
          </a:p>
          <a:p>
            <a:pPr>
              <a:buFont typeface="Arial" pitchFamily="34" charset="0"/>
              <a:buChar char="•"/>
            </a:pPr>
            <a:r>
              <a:rPr lang="nl-NL" sz="2800" dirty="0"/>
              <a:t>oorzaak van de verbranding (bijvoorbeeld hete vloeistof of vuur). </a:t>
            </a:r>
          </a:p>
          <a:p>
            <a:pPr>
              <a:buFont typeface="Arial" pitchFamily="34" charset="0"/>
              <a:buChar char="•"/>
            </a:pPr>
            <a:r>
              <a:rPr lang="nl-NL" sz="2800" dirty="0"/>
              <a:t>plaats van de verbranding</a:t>
            </a:r>
          </a:p>
          <a:p>
            <a:pPr>
              <a:buFont typeface="Arial" pitchFamily="34" charset="0"/>
              <a:buChar char="•"/>
            </a:pPr>
            <a:r>
              <a:rPr lang="nl-NL" sz="2800" dirty="0"/>
              <a:t>leeftijd</a:t>
            </a:r>
          </a:p>
          <a:p>
            <a:endParaRPr lang="nl-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6B854-F536-4CB5-9285-16E230C55CA8}"/>
              </a:ext>
            </a:extLst>
          </p:cNvPr>
          <p:cNvSpPr>
            <a:spLocks noGrp="1"/>
          </p:cNvSpPr>
          <p:nvPr>
            <p:ph type="title"/>
          </p:nvPr>
        </p:nvSpPr>
        <p:spPr/>
        <p:txBody>
          <a:bodyPr>
            <a:normAutofit fontScale="90000"/>
          </a:bodyPr>
          <a:lstStyle/>
          <a:p>
            <a:r>
              <a:rPr lang="nl-NL" b="1" dirty="0">
                <a:solidFill>
                  <a:srgbClr val="FF0000"/>
                </a:solidFill>
              </a:rPr>
              <a:t>Afhankelijk van de diepte van de verbranding is er, over het algemeen, sprake van verschillende ‘graden’.</a:t>
            </a:r>
          </a:p>
        </p:txBody>
      </p:sp>
      <p:pic>
        <p:nvPicPr>
          <p:cNvPr id="4" name="Tijdelijke aanduiding voor inhoud 3">
            <a:extLst>
              <a:ext uri="{FF2B5EF4-FFF2-40B4-BE49-F238E27FC236}">
                <a16:creationId xmlns:a16="http://schemas.microsoft.com/office/drawing/2014/main" id="{9EDB8528-73F9-45F6-9BF9-1D72118CC3B8}"/>
              </a:ext>
            </a:extLst>
          </p:cNvPr>
          <p:cNvPicPr>
            <a:picLocks noGrp="1" noChangeAspect="1"/>
          </p:cNvPicPr>
          <p:nvPr>
            <p:ph idx="1"/>
          </p:nvPr>
        </p:nvPicPr>
        <p:blipFill>
          <a:blip r:embed="rId2"/>
          <a:stretch>
            <a:fillRect/>
          </a:stretch>
        </p:blipFill>
        <p:spPr>
          <a:xfrm>
            <a:off x="628650" y="2574485"/>
            <a:ext cx="7886700" cy="2853618"/>
          </a:xfrm>
          <a:prstGeom prst="rect">
            <a:avLst/>
          </a:prstGeom>
        </p:spPr>
      </p:pic>
    </p:spTree>
    <p:extLst>
      <p:ext uri="{BB962C8B-B14F-4D97-AF65-F5344CB8AC3E}">
        <p14:creationId xmlns:p14="http://schemas.microsoft.com/office/powerpoint/2010/main" val="336547017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TotalTime>
  <Words>941</Words>
  <Application>Microsoft Office PowerPoint</Application>
  <PresentationFormat>Diavoorstelling (4:3)</PresentationFormat>
  <Paragraphs>155</Paragraphs>
  <Slides>21</Slides>
  <Notes>12</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Kantoorthema</vt:lpstr>
      <vt:lpstr>Brandwonden</vt:lpstr>
      <vt:lpstr>Terugblik vorige les</vt:lpstr>
      <vt:lpstr>Antwoorden: </vt:lpstr>
      <vt:lpstr>Brenda vertelt haar levensverhaal</vt:lpstr>
      <vt:lpstr>PowerPoint-presentatie</vt:lpstr>
      <vt:lpstr>Definitie brandwond?</vt:lpstr>
      <vt:lpstr>Oorzaken brandwonden</vt:lpstr>
      <vt:lpstr>De diepte van de brandwond hangt af van: </vt:lpstr>
      <vt:lpstr>Afhankelijk van de diepte van de verbranding is er, over het algemeen, sprake van verschillende ‘graden’.</vt:lpstr>
      <vt:lpstr>Risico’s :</vt:lpstr>
      <vt:lpstr>Eerstegraads verbranding</vt:lpstr>
      <vt:lpstr>Oppervlakkig tweedegraads brandwond</vt:lpstr>
      <vt:lpstr>Diep-tweedegraads brandwond</vt:lpstr>
      <vt:lpstr>Derdegraads brandwond </vt:lpstr>
      <vt:lpstr>Regel van 9 (patiënten ouder dan 15 jaar) </vt:lpstr>
      <vt:lpstr>PowerPoint-presentatie</vt:lpstr>
      <vt:lpstr>Advies: “water de rest komt later”!</vt:lpstr>
      <vt:lpstr>Advies: “water de rest komt later”!</vt:lpstr>
      <vt:lpstr>Behandeling Brandwonden EHBO</vt:lpstr>
      <vt:lpstr>Behandeling</vt:lpstr>
      <vt:lpstr>Brandwonden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2 Brandwonden</dc:title>
  <dc:creator>Rhea</dc:creator>
  <cp:lastModifiedBy>Bouke Cuperus</cp:lastModifiedBy>
  <cp:revision>59</cp:revision>
  <dcterms:created xsi:type="dcterms:W3CDTF">2015-11-20T15:50:06Z</dcterms:created>
  <dcterms:modified xsi:type="dcterms:W3CDTF">2018-10-27T18:15:58Z</dcterms:modified>
</cp:coreProperties>
</file>